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7" r:id="rId17"/>
    <p:sldId id="271" r:id="rId18"/>
    <p:sldId id="272" r:id="rId19"/>
    <p:sldId id="274" r:id="rId20"/>
    <p:sldId id="276" r:id="rId21"/>
    <p:sldId id="275" r:id="rId22"/>
    <p:sldId id="263" r:id="rId23"/>
  </p:sldIdLst>
  <p:sldSz cx="12192000" cy="6858000"/>
  <p:notesSz cx="6858000" cy="9144000"/>
  <p:embeddedFontLs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Berlin Sans FB" pitchFamily="34" charset="0"/>
      <p:regular r:id="rId29"/>
      <p:bold r:id="rId30"/>
    </p:embeddedFont>
    <p:embeddedFont>
      <p:font typeface="Stencil" pitchFamily="82" charset="0"/>
      <p:regular r:id="rId31"/>
    </p:embeddedFont>
    <p:embeddedFont>
      <p:font typeface="Balimoon" pitchFamily="50" charset="0"/>
      <p:regular r:id="rId32"/>
    </p:embeddedFont>
    <p:embeddedFont>
      <p:font typeface="Agency FB" pitchFamily="34" charset="0"/>
      <p:regular r:id="rId33"/>
      <p:bold r:id="rId34"/>
    </p:embeddedFont>
    <p:embeddedFont>
      <p:font typeface="Avocados" pitchFamily="2" charset="0"/>
      <p:regular r:id="rId35"/>
    </p:embeddedFont>
    <p:embeddedFont>
      <p:font typeface="Calibri Light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69C6C"/>
    <a:srgbClr val="BE7434"/>
    <a:srgbClr val="051A35"/>
    <a:srgbClr val="0A1D3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5000" autoAdjust="0"/>
    <p:restoredTop sz="94291" autoAdjust="0"/>
  </p:normalViewPr>
  <p:slideViewPr>
    <p:cSldViewPr snapToGrid="0">
      <p:cViewPr>
        <p:scale>
          <a:sx n="70" d="100"/>
          <a:sy n="70" d="100"/>
        </p:scale>
        <p:origin x="-2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EA2D-DBF9-4FF1-84FD-4487F1136A4F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E20D8-17D0-4E5E-9A1E-C46C30824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0371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595E1E-AC9A-462E-92FE-23004BB4D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47E5D2D-5C24-4AC4-B8B0-17B0C5E21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A9B033-9584-4168-A096-CA3B977A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B59157-5A47-4CEA-ACD3-45F57450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196E70-EA10-4EB5-9DA3-8A9FCBFA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2890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872C9-BC64-4368-93FE-627386A9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149674B-C6C7-4A5B-B38D-C4AF49F78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C578E7-932A-45AB-94A0-CD1C84B3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FC9218-2FD3-4697-B8B8-2C05774F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D4516D-B43B-4357-BE82-0AC60B13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1072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F7AE998-F6EB-42D7-B4DA-2C5ED18C6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EAE1D27-49B0-4715-8C38-19EA33EEF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14C7F7-AF1C-4DE5-B882-9C6A19CE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7567BB-43B0-4C5D-A643-F4AF5FF5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137FCE-24F8-400B-9818-8C35617E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7709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FA634-5A5B-4019-878D-37DB8310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4952CF-14F2-4F20-8820-8B24F39E3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85B534-13D8-4BA2-9FC3-80787470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7B3963-5431-4431-A79D-B98699CD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2FFF1C-303A-4752-9223-54C97F37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634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05144D-D6F4-4BFF-ACB8-CCD3AC34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BE14D9-3523-42BD-A077-3184195DD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0742AC-9059-46B0-9CBC-FB3FAC8A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B3F5B6-69FB-47EA-81B6-B0990812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66D79C-D7FF-48FE-ABE3-E08A76F2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16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2B7EF-6F0F-4A23-9B85-A374879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4200AB-4070-4E8C-9A78-198EAF951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377B3BE-ECA6-4175-9193-A6BEED3C0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703A008-3AD9-4F24-9FD0-34DD3335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D72F74A-4C27-4B93-A0FA-1882258C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259B4C-6F28-499B-9027-1C7DA929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562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D0980D-27D8-4AD4-90B0-EC3EF96D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EBFAA8-F9D1-4476-BE0D-61ACCA864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4B9E01-474A-4CA7-AA35-87A8E1EF8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314671D-4D76-4009-B30A-740A3727E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B998207-9A31-48EA-874D-D10CC0F26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8B2A962-5C3A-4AE2-A5F1-409CFE513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A03D87C-27CD-42A9-A6E6-B24BD7F4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281A96D-4B58-4ED4-A7B9-F0A823DD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9936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88BB94-F2D7-44D1-AEAA-8CA28A1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D5FE7CE-0B19-40D6-A1B5-E9E74685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E5688C4-FD8E-4D24-9828-6DB4FEE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2964127-A015-4C31-BA5D-CA7B678B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348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4E8E113-C4BD-4D1B-AA38-AF9C3916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2442329-3D3A-49B1-B4CF-BCB20F17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46DB20C-FECA-4D15-9B48-FB7B19D7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007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582A11-9F17-4A24-AD05-460FA4B9A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F74052-47B9-46FA-86CE-FBC018C30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B32FE47-798C-4515-90D5-095D17E4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7F3AF9A-A8DE-461A-8F3F-3AD4E505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2907AD7-DADF-4E4E-A8E3-0700D9B1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AD1AACE-B341-4621-A26D-CDA32296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45244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9D451D-0485-48FF-B3D5-FBFB3385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8752E71-677E-489F-8F71-7AECC7767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257CF3A-B0C6-45BC-A6DF-0E68EDC0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37E5D27-9BAD-427E-B3C9-83C00AD2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BF49A14-D4C1-4E5C-9FB5-395D3F01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1AFF43-79BF-47EC-B4A5-5DB055DB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7391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962E6AA-F757-4D60-9619-865E84D1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0E755B-7D54-46D1-A561-A9CC9C474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7BA531-DF4A-4B13-9DB3-D31759653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2DA2F-3A94-4E7D-A966-45E5AD32E2A2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D88598-3E80-4B45-AD5A-670C00DE7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964DD8-BEFA-4A6F-84E9-377BB5E01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3E120-2FAC-4BA6-A8F3-E77322307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7373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5.jpe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" Target="slide2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22.xml"/><Relationship Id="rId12" Type="http://schemas.openxmlformats.org/officeDocument/2006/relationships/image" Target="../media/image1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slide" Target="slide1.xml"/><Relationship Id="rId10" Type="http://schemas.openxmlformats.org/officeDocument/2006/relationships/image" Target="../media/image19.png"/><Relationship Id="rId4" Type="http://schemas.openxmlformats.org/officeDocument/2006/relationships/slide" Target="slide7.xml"/><Relationship Id="rId9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openxmlformats.org/officeDocument/2006/relationships/slide" Target="slide6.xml"/><Relationship Id="rId7" Type="http://schemas.openxmlformats.org/officeDocument/2006/relationships/slide" Target="slide22.xml"/><Relationship Id="rId12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slide" Target="slide1.xml"/><Relationship Id="rId10" Type="http://schemas.openxmlformats.org/officeDocument/2006/relationships/image" Target="../media/image19.png"/><Relationship Id="rId4" Type="http://schemas.openxmlformats.org/officeDocument/2006/relationships/slide" Target="slide7.xml"/><Relationship Id="rId9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22.xml"/><Relationship Id="rId12" Type="http://schemas.openxmlformats.org/officeDocument/2006/relationships/image" Target="../media/image2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slide" Target="slide1.xml"/><Relationship Id="rId10" Type="http://schemas.openxmlformats.org/officeDocument/2006/relationships/image" Target="../media/image19.png"/><Relationship Id="rId4" Type="http://schemas.openxmlformats.org/officeDocument/2006/relationships/slide" Target="slide7.xml"/><Relationship Id="rId9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22.xml"/><Relationship Id="rId12" Type="http://schemas.openxmlformats.org/officeDocument/2006/relationships/image" Target="../media/image2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slide" Target="slide1.xml"/><Relationship Id="rId10" Type="http://schemas.openxmlformats.org/officeDocument/2006/relationships/image" Target="../media/image19.png"/><Relationship Id="rId4" Type="http://schemas.openxmlformats.org/officeDocument/2006/relationships/slide" Target="slide7.xml"/><Relationship Id="rId9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" Target="slide6.xml"/><Relationship Id="rId7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slide" Target="slide1.xml"/><Relationship Id="rId9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" Target="slide6.xml"/><Relationship Id="rId7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image" Target="../media/image26.wmf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slide" Target="slide1.xml"/><Relationship Id="rId9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" Target="slide6.xml"/><Relationship Id="rId7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slide" Target="slide1.xml"/><Relationship Id="rId9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" Target="slide6.xml"/><Relationship Id="rId7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image" Target="../media/image27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slide" Target="slide1.xml"/><Relationship Id="rId9" Type="http://schemas.openxmlformats.org/officeDocument/2006/relationships/slide" Target="slid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" Target="slide6.xml"/><Relationship Id="rId7" Type="http://schemas.openxmlformats.org/officeDocument/2006/relationships/image" Target="../media/image4.png"/><Relationship Id="rId12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image" Target="../media/image28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slide" Target="slide1.xml"/><Relationship Id="rId9" Type="http://schemas.openxmlformats.org/officeDocument/2006/relationships/slide" Target="slide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" Target="slide6.xml"/><Relationship Id="rId7" Type="http://schemas.openxmlformats.org/officeDocument/2006/relationships/image" Target="../media/image4.png"/><Relationship Id="rId12" Type="http://schemas.openxmlformats.org/officeDocument/2006/relationships/image" Target="../media/image3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slide" Target="slide1.xml"/><Relationship Id="rId9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5.jpeg"/><Relationship Id="rId3" Type="http://schemas.openxmlformats.org/officeDocument/2006/relationships/slide" Target="slide4.xml"/><Relationship Id="rId7" Type="http://schemas.openxmlformats.org/officeDocument/2006/relationships/slide" Target="slide6.xml"/><Relationship Id="rId12" Type="http://schemas.openxmlformats.org/officeDocument/2006/relationships/image" Target="../media/image4.png"/><Relationship Id="rId17" Type="http://schemas.openxmlformats.org/officeDocument/2006/relationships/image" Target="../media/image10.png"/><Relationship Id="rId2" Type="http://schemas.openxmlformats.org/officeDocument/2006/relationships/image" Target="../media/image6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22.xml"/><Relationship Id="rId5" Type="http://schemas.openxmlformats.org/officeDocument/2006/relationships/slide" Target="slide5.xml"/><Relationship Id="rId1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openxmlformats.org/officeDocument/2006/relationships/slide" Target="slide1.xml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" Target="slide6.xml"/><Relationship Id="rId7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slide" Target="slide1.xml"/><Relationship Id="rId9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1.xml"/><Relationship Id="rId7" Type="http://schemas.openxmlformats.org/officeDocument/2006/relationships/image" Target="../media/image5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22.xml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slide" Target="slide1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image" Target="../media/image5.jpeg"/><Relationship Id="rId4" Type="http://schemas.openxmlformats.org/officeDocument/2006/relationships/slide" Target="slide2.xm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3.xml"/><Relationship Id="rId3" Type="http://schemas.openxmlformats.org/officeDocument/2006/relationships/slide" Target="slide6.xml"/><Relationship Id="rId7" Type="http://schemas.openxmlformats.org/officeDocument/2006/relationships/slide" Target="slide22.xml"/><Relationship Id="rId12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5.jpeg"/><Relationship Id="rId5" Type="http://schemas.openxmlformats.org/officeDocument/2006/relationships/slide" Target="slide1.xml"/><Relationship Id="rId10" Type="http://schemas.openxmlformats.org/officeDocument/2006/relationships/image" Target="../media/image12.png"/><Relationship Id="rId4" Type="http://schemas.openxmlformats.org/officeDocument/2006/relationships/slide" Target="slide7.xml"/><Relationship Id="rId9" Type="http://schemas.openxmlformats.org/officeDocument/2006/relationships/image" Target="../media/image11.png"/><Relationship Id="rId1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5.xml"/><Relationship Id="rId3" Type="http://schemas.openxmlformats.org/officeDocument/2006/relationships/slide" Target="slide6.xml"/><Relationship Id="rId7" Type="http://schemas.openxmlformats.org/officeDocument/2006/relationships/slide" Target="slide22.xml"/><Relationship Id="rId12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4.xml"/><Relationship Id="rId5" Type="http://schemas.openxmlformats.org/officeDocument/2006/relationships/slide" Target="slide1.xml"/><Relationship Id="rId10" Type="http://schemas.openxmlformats.org/officeDocument/2006/relationships/image" Target="../media/image5.jpeg"/><Relationship Id="rId4" Type="http://schemas.openxmlformats.org/officeDocument/2006/relationships/slide" Target="slide7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3.xml"/><Relationship Id="rId3" Type="http://schemas.openxmlformats.org/officeDocument/2006/relationships/slide" Target="slide6.xml"/><Relationship Id="rId7" Type="http://schemas.openxmlformats.org/officeDocument/2006/relationships/slide" Target="slide22.xml"/><Relationship Id="rId12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5.jpeg"/><Relationship Id="rId5" Type="http://schemas.openxmlformats.org/officeDocument/2006/relationships/slide" Target="slide1.xml"/><Relationship Id="rId10" Type="http://schemas.openxmlformats.org/officeDocument/2006/relationships/image" Target="../media/image15.png"/><Relationship Id="rId4" Type="http://schemas.openxmlformats.org/officeDocument/2006/relationships/slide" Target="slide7.xml"/><Relationship Id="rId9" Type="http://schemas.openxmlformats.org/officeDocument/2006/relationships/image" Target="../media/image14.png"/><Relationship Id="rId1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2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1.xml"/><Relationship Id="rId10" Type="http://schemas.openxmlformats.org/officeDocument/2006/relationships/image" Target="../media/image5.jpeg"/><Relationship Id="rId4" Type="http://schemas.openxmlformats.org/officeDocument/2006/relationships/slide" Target="slide7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3" Type="http://schemas.openxmlformats.org/officeDocument/2006/relationships/slide" Target="slide6.xml"/><Relationship Id="rId7" Type="http://schemas.openxmlformats.org/officeDocument/2006/relationships/slide" Target="slide22.xml"/><Relationship Id="rId12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5.jpeg"/><Relationship Id="rId5" Type="http://schemas.openxmlformats.org/officeDocument/2006/relationships/slide" Target="slide1.xml"/><Relationship Id="rId10" Type="http://schemas.openxmlformats.org/officeDocument/2006/relationships/image" Target="../media/image18.png"/><Relationship Id="rId4" Type="http://schemas.openxmlformats.org/officeDocument/2006/relationships/slide" Target="slide7.xml"/><Relationship Id="rId9" Type="http://schemas.openxmlformats.org/officeDocument/2006/relationships/image" Target="../media/image17.png"/><Relationship Id="rId1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2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5" Type="http://schemas.openxmlformats.org/officeDocument/2006/relationships/slide" Target="slide1.xml"/><Relationship Id="rId10" Type="http://schemas.openxmlformats.org/officeDocument/2006/relationships/image" Target="../media/image5.jpeg"/><Relationship Id="rId4" Type="http://schemas.openxmlformats.org/officeDocument/2006/relationships/slide" Target="slide7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2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0.png"/><Relationship Id="rId5" Type="http://schemas.openxmlformats.org/officeDocument/2006/relationships/slide" Target="slide1.xml"/><Relationship Id="rId10" Type="http://schemas.openxmlformats.org/officeDocument/2006/relationships/image" Target="../media/image19.png"/><Relationship Id="rId4" Type="http://schemas.openxmlformats.org/officeDocument/2006/relationships/slide" Target="slide7.xml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 action="ppaction://hlinksldjump"/>
            <a:extLst>
              <a:ext uri="{FF2B5EF4-FFF2-40B4-BE49-F238E27FC236}">
                <a16:creationId xmlns:a16="http://schemas.microsoft.com/office/drawing/2014/main" xmlns="" id="{99B1BEF6-C5C4-4DF6-A164-DC0F640176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22372" y="421273"/>
            <a:ext cx="682388" cy="68178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02EE24A-342A-4102-9332-3745882BC34A}"/>
              </a:ext>
            </a:extLst>
          </p:cNvPr>
          <p:cNvSpPr/>
          <p:nvPr/>
        </p:nvSpPr>
        <p:spPr>
          <a:xfrm>
            <a:off x="1323833" y="6428096"/>
            <a:ext cx="10868167" cy="429904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9ACB9593-245F-47FA-ACE8-EA102DCF25DD}"/>
              </a:ext>
            </a:extLst>
          </p:cNvPr>
          <p:cNvSpPr/>
          <p:nvPr/>
        </p:nvSpPr>
        <p:spPr>
          <a:xfrm flipH="1">
            <a:off x="0" y="-6501935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21DAC9-8A31-488A-951E-478D21C567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327" y="0"/>
            <a:ext cx="1454727" cy="1454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8B5B2AB-EFB9-482B-ACFE-0446E97C2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327" y="1454727"/>
            <a:ext cx="1454727" cy="1454727"/>
          </a:xfrm>
          <a:prstGeom prst="rect">
            <a:avLst/>
          </a:prstGeom>
        </p:spPr>
      </p:pic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xmlns="" id="{05A5A6EC-DE89-440B-8E9C-39557B7CE271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xmlns="" id="{55160442-4A62-4BB4-B414-32EBB2D279AC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xmlns="" id="{7C4AC83C-C8BC-442B-AA4A-5705BB5013F0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23" name="Picture 22">
            <a:hlinkClick r:id="rId9" action="ppaction://hlinksldjump"/>
            <a:extLst>
              <a:ext uri="{FF2B5EF4-FFF2-40B4-BE49-F238E27FC236}">
                <a16:creationId xmlns:a16="http://schemas.microsoft.com/office/drawing/2014/main" xmlns="" id="{284EC852-B6DD-44D6-A62A-61A526F4BDA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1C07769-56CC-4C61-A874-BCF0041729A4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311FBA1-FC68-4DCC-A1FD-DE75A98A54B6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1FF0955-8FB4-4DDC-A945-3221886CA6C6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4EB0954-46E6-4D37-BB70-C1561206820A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xmlns="" id="{2730D217-0024-417F-8487-ED19AF06FE42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05553F4-49E9-4A43-9F9E-DC90CBE4C6F4}"/>
              </a:ext>
            </a:extLst>
          </p:cNvPr>
          <p:cNvSpPr txBox="1"/>
          <p:nvPr/>
        </p:nvSpPr>
        <p:spPr>
          <a:xfrm>
            <a:off x="3845467" y="1628334"/>
            <a:ext cx="55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E7434"/>
                </a:solidFill>
                <a:latin typeface="Stencil" panose="040409050D0802020404" pitchFamily="82" charset="0"/>
              </a:rPr>
              <a:t>Seminar Proposal </a:t>
            </a:r>
            <a:r>
              <a:rPr lang="en-US" sz="2800" dirty="0" err="1">
                <a:solidFill>
                  <a:srgbClr val="BE7434"/>
                </a:solidFill>
                <a:latin typeface="Stencil" panose="040409050D0802020404" pitchFamily="82" charset="0"/>
              </a:rPr>
              <a:t>Skripsi</a:t>
            </a:r>
            <a:endParaRPr lang="en-US" sz="2800" dirty="0">
              <a:solidFill>
                <a:srgbClr val="BE7434"/>
              </a:solidFill>
              <a:latin typeface="Stencil" panose="040409050D0802020404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DDE9B7F-72EB-4206-A5AF-16258E9D2A9B}"/>
              </a:ext>
            </a:extLst>
          </p:cNvPr>
          <p:cNvSpPr txBox="1"/>
          <p:nvPr/>
        </p:nvSpPr>
        <p:spPr>
          <a:xfrm>
            <a:off x="3528777" y="2324906"/>
            <a:ext cx="6215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tencil" panose="040409050D0802020404" pitchFamily="82" charset="0"/>
              </a:rPr>
              <a:t>K-MEANS CLUSTERING PADA WEB SENTIMENT ANALYSIS UNTUK UNIVERSITAS AL ASYARIAH MANDAR</a:t>
            </a:r>
            <a:endParaRPr lang="en-US" sz="2400" dirty="0">
              <a:latin typeface="Stencil" panose="040409050D0802020404" pitchFamily="8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395B1E11-892D-4419-8B5F-172D57149AB9}"/>
              </a:ext>
            </a:extLst>
          </p:cNvPr>
          <p:cNvSpPr/>
          <p:nvPr/>
        </p:nvSpPr>
        <p:spPr>
          <a:xfrm>
            <a:off x="4117121" y="3982367"/>
            <a:ext cx="5013231" cy="447460"/>
          </a:xfrm>
          <a:prstGeom prst="roundRect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tencil" panose="040409050D0802020404" pitchFamily="82" charset="0"/>
              </a:rPr>
              <a:t>ASLAM MARDIN</a:t>
            </a:r>
            <a:endParaRPr lang="en-US" dirty="0">
              <a:latin typeface="Stencil" panose="040409050D0802020404" pitchFamily="8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C133870E-B206-483D-82B0-B416E2B43DD3}"/>
              </a:ext>
            </a:extLst>
          </p:cNvPr>
          <p:cNvSpPr/>
          <p:nvPr/>
        </p:nvSpPr>
        <p:spPr>
          <a:xfrm>
            <a:off x="4117120" y="4549211"/>
            <a:ext cx="5013231" cy="447460"/>
          </a:xfrm>
          <a:prstGeom prst="roundRect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tencil" panose="040409050D0802020404" pitchFamily="82" charset="0"/>
              </a:rPr>
              <a:t>20180510065</a:t>
            </a:r>
            <a:endParaRPr lang="en-US" dirty="0">
              <a:latin typeface="Stencil" panose="040409050D0802020404" pitchFamily="8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2B0055DF-1638-4EA4-BE0B-B187801AA61E}"/>
              </a:ext>
            </a:extLst>
          </p:cNvPr>
          <p:cNvCxnSpPr>
            <a:stCxn id="35" idx="0"/>
            <a:endCxn id="35" idx="2"/>
          </p:cNvCxnSpPr>
          <p:nvPr/>
        </p:nvCxnSpPr>
        <p:spPr>
          <a:xfrm>
            <a:off x="6757917" y="6428096"/>
            <a:ext cx="0" cy="429904"/>
          </a:xfrm>
          <a:prstGeom prst="line">
            <a:avLst/>
          </a:prstGeom>
          <a:ln w="38100">
            <a:solidFill>
              <a:srgbClr val="D69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CC455F1-C8A2-4743-835F-549DFCEEA538}"/>
              </a:ext>
            </a:extLst>
          </p:cNvPr>
          <p:cNvSpPr txBox="1"/>
          <p:nvPr/>
        </p:nvSpPr>
        <p:spPr>
          <a:xfrm>
            <a:off x="2261937" y="6428096"/>
            <a:ext cx="357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Fakultas</a:t>
            </a:r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Ilmu</a:t>
            </a:r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Komputer</a:t>
            </a:r>
            <a:endParaRPr lang="en-US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9228641-D291-4CEB-BEFC-18EDE00BD646}"/>
              </a:ext>
            </a:extLst>
          </p:cNvPr>
          <p:cNvSpPr txBox="1"/>
          <p:nvPr/>
        </p:nvSpPr>
        <p:spPr>
          <a:xfrm>
            <a:off x="7676509" y="6407431"/>
            <a:ext cx="357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Universitas</a:t>
            </a:r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Al </a:t>
            </a:r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Asyariah</a:t>
            </a:r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Mandar</a:t>
            </a:r>
            <a:endParaRPr lang="en-US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27" name="Picture 26" descr="unasman-logo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94798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  <p:bldP spid="3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25346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xmlns="" id="{407A109D-C119-4E3E-A712-DF17B9EFF1A4}"/>
              </a:ext>
            </a:extLst>
          </p:cNvPr>
          <p:cNvSpPr txBox="1"/>
          <p:nvPr/>
        </p:nvSpPr>
        <p:spPr>
          <a:xfrm>
            <a:off x="-1951409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D25C880-07B5-4AD9-B430-D505D2CBA37B}"/>
              </a:ext>
            </a:extLst>
          </p:cNvPr>
          <p:cNvSpPr txBox="1"/>
          <p:nvPr/>
        </p:nvSpPr>
        <p:spPr>
          <a:xfrm>
            <a:off x="475700" y="4455577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3473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Kerangka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Sistem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pic>
        <p:nvPicPr>
          <p:cNvPr id="30" name="Picture 29" descr="KERANGKA SISTE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3391" y="1284115"/>
            <a:ext cx="6606757" cy="51992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C3B6BD09-550A-4A14-87E4-79DDD1E34FB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32" y="4528456"/>
            <a:ext cx="2711368" cy="2711368"/>
          </a:xfrm>
          <a:prstGeom prst="rect">
            <a:avLst/>
          </a:prstGeom>
        </p:spPr>
      </p:pic>
      <p:sp>
        <p:nvSpPr>
          <p:cNvPr id="35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hlinkClick r:id="rId4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937000" y="1981200"/>
            <a:ext cx="7480300" cy="407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25346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xmlns="" id="{407A109D-C119-4E3E-A712-DF17B9EFF1A4}"/>
              </a:ext>
            </a:extLst>
          </p:cNvPr>
          <p:cNvSpPr txBox="1"/>
          <p:nvPr/>
        </p:nvSpPr>
        <p:spPr>
          <a:xfrm>
            <a:off x="-1951409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D25C880-07B5-4AD9-B430-D505D2CBA37B}"/>
              </a:ext>
            </a:extLst>
          </p:cNvPr>
          <p:cNvSpPr txBox="1"/>
          <p:nvPr/>
        </p:nvSpPr>
        <p:spPr>
          <a:xfrm>
            <a:off x="475700" y="4455577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473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Rancangan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Sistem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Sementara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hlinkClick r:id="rId4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C3B6BD09-550A-4A14-87E4-79DDD1E34FB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32" y="4528456"/>
            <a:ext cx="2711368" cy="2711368"/>
          </a:xfrm>
          <a:prstGeom prst="rect">
            <a:avLst/>
          </a:prstGeom>
        </p:spPr>
      </p:pic>
      <p:pic>
        <p:nvPicPr>
          <p:cNvPr id="24" name="Picture 23" descr="DASHBOAR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5857" y="2019300"/>
            <a:ext cx="7478335" cy="4064000"/>
          </a:xfrm>
          <a:prstGeom prst="rect">
            <a:avLst/>
          </a:prstGeom>
        </p:spPr>
      </p:pic>
      <p:pic>
        <p:nvPicPr>
          <p:cNvPr id="25" name="Picture 24" descr="login.png"/>
          <p:cNvPicPr>
            <a:picLocks noChangeAspect="1"/>
          </p:cNvPicPr>
          <p:nvPr/>
        </p:nvPicPr>
        <p:blipFill>
          <a:blip r:embed="rId13"/>
          <a:srcRect l="22822" t="12108" r="43818" b="-2339"/>
          <a:stretch>
            <a:fillRect/>
          </a:stretch>
        </p:blipFill>
        <p:spPr>
          <a:xfrm>
            <a:off x="1536700" y="2933701"/>
            <a:ext cx="2362200" cy="287539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09800" y="5384800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gency FB" pitchFamily="34" charset="0"/>
              </a:rPr>
              <a:t>Halaman</a:t>
            </a:r>
            <a:r>
              <a:rPr lang="en-US" sz="1400" dirty="0" smtClean="0">
                <a:latin typeface="Agency FB" pitchFamily="34" charset="0"/>
              </a:rPr>
              <a:t> Login</a:t>
            </a:r>
            <a:endParaRPr lang="en-US" sz="1400" dirty="0">
              <a:latin typeface="Agency FB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34200" y="6159500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gency FB" pitchFamily="34" charset="0"/>
              </a:rPr>
              <a:t>Halaman</a:t>
            </a:r>
            <a:r>
              <a:rPr lang="en-US" sz="1400" dirty="0" smtClean="0">
                <a:latin typeface="Agency FB" pitchFamily="34" charset="0"/>
              </a:rPr>
              <a:t> Dashboard Admin</a:t>
            </a:r>
            <a:endParaRPr lang="en-US" sz="1400" dirty="0">
              <a:latin typeface="Agency FB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955800" y="1536700"/>
            <a:ext cx="7874000" cy="447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25346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xmlns="" id="{407A109D-C119-4E3E-A712-DF17B9EFF1A4}"/>
              </a:ext>
            </a:extLst>
          </p:cNvPr>
          <p:cNvSpPr txBox="1"/>
          <p:nvPr/>
        </p:nvSpPr>
        <p:spPr>
          <a:xfrm>
            <a:off x="-1951409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D25C880-07B5-4AD9-B430-D505D2CBA37B}"/>
              </a:ext>
            </a:extLst>
          </p:cNvPr>
          <p:cNvSpPr txBox="1"/>
          <p:nvPr/>
        </p:nvSpPr>
        <p:spPr>
          <a:xfrm>
            <a:off x="475700" y="4455577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473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Rancangan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Sistem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Sementara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hlinkClick r:id="rId4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C3B6BD09-550A-4A14-87E4-79DDD1E34FB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32" y="4528456"/>
            <a:ext cx="2711368" cy="27113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17309" y="5994400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gency FB" pitchFamily="34" charset="0"/>
              </a:rPr>
              <a:t>Halaman</a:t>
            </a:r>
            <a:r>
              <a:rPr lang="en-US" sz="1400" dirty="0" smtClean="0">
                <a:latin typeface="Agency FB" pitchFamily="34" charset="0"/>
              </a:rPr>
              <a:t> </a:t>
            </a:r>
            <a:r>
              <a:rPr lang="en-US" sz="1400" dirty="0" err="1" smtClean="0">
                <a:latin typeface="Agency FB" pitchFamily="34" charset="0"/>
              </a:rPr>
              <a:t>Pencarian</a:t>
            </a:r>
            <a:r>
              <a:rPr lang="en-US" sz="1400" dirty="0" smtClean="0">
                <a:latin typeface="Agency FB" pitchFamily="34" charset="0"/>
              </a:rPr>
              <a:t> </a:t>
            </a:r>
            <a:r>
              <a:rPr lang="en-US" sz="1400" dirty="0" err="1" smtClean="0">
                <a:latin typeface="Agency FB" pitchFamily="34" charset="0"/>
              </a:rPr>
              <a:t>Sistem</a:t>
            </a:r>
            <a:r>
              <a:rPr lang="en-US" sz="1400" dirty="0" smtClean="0">
                <a:latin typeface="Agency FB" pitchFamily="34" charset="0"/>
              </a:rPr>
              <a:t> </a:t>
            </a:r>
            <a:r>
              <a:rPr lang="en-US" sz="1400" dirty="0" err="1" smtClean="0">
                <a:latin typeface="Agency FB" pitchFamily="34" charset="0"/>
              </a:rPr>
              <a:t>Analisis</a:t>
            </a:r>
            <a:endParaRPr lang="en-US" sz="1400" dirty="0">
              <a:latin typeface="Agency FB" pitchFamily="34" charset="0"/>
            </a:endParaRPr>
          </a:p>
        </p:txBody>
      </p:sp>
      <p:pic>
        <p:nvPicPr>
          <p:cNvPr id="29" name="Picture 28" descr="HOM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6936" y="1574800"/>
            <a:ext cx="7901914" cy="42941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25346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xmlns="" id="{407A109D-C119-4E3E-A712-DF17B9EFF1A4}"/>
              </a:ext>
            </a:extLst>
          </p:cNvPr>
          <p:cNvSpPr txBox="1"/>
          <p:nvPr/>
        </p:nvSpPr>
        <p:spPr>
          <a:xfrm>
            <a:off x="-1951409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D25C880-07B5-4AD9-B430-D505D2CBA37B}"/>
              </a:ext>
            </a:extLst>
          </p:cNvPr>
          <p:cNvSpPr txBox="1"/>
          <p:nvPr/>
        </p:nvSpPr>
        <p:spPr>
          <a:xfrm>
            <a:off x="475700" y="4455577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473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Rancangan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Sistem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Sementara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hlinkClick r:id="rId4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C3B6BD09-550A-4A14-87E4-79DDD1E34FB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32" y="4528456"/>
            <a:ext cx="2711368" cy="27113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845509" y="1612900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latin typeface="Agency FB" pitchFamily="34" charset="0"/>
              </a:rPr>
              <a:t>Penjelasan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Rancangan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Sistem</a:t>
            </a:r>
            <a:endParaRPr lang="en-US" b="1" dirty="0">
              <a:latin typeface="Agency FB" pitchFamily="34" charset="0"/>
            </a:endParaRPr>
          </a:p>
        </p:txBody>
      </p:sp>
      <p:pic>
        <p:nvPicPr>
          <p:cNvPr id="24" name="Picture 23" descr="RANCANGAN SEMENTARA -3.PNG"/>
          <p:cNvPicPr>
            <a:picLocks noChangeAspect="1"/>
          </p:cNvPicPr>
          <p:nvPr/>
        </p:nvPicPr>
        <p:blipFill>
          <a:blip r:embed="rId12"/>
          <a:srcRect t="5589"/>
          <a:stretch>
            <a:fillRect/>
          </a:stretch>
        </p:blipFill>
        <p:spPr>
          <a:xfrm>
            <a:off x="1752265" y="1968500"/>
            <a:ext cx="4801270" cy="48387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CE5F131-BDC3-464C-8598-562F0445CF46}"/>
              </a:ext>
            </a:extLst>
          </p:cNvPr>
          <p:cNvSpPr/>
          <p:nvPr/>
        </p:nvSpPr>
        <p:spPr>
          <a:xfrm>
            <a:off x="6667500" y="1930400"/>
            <a:ext cx="4013200" cy="3606800"/>
          </a:xfrm>
          <a:prstGeom prst="rect">
            <a:avLst/>
          </a:prstGeom>
          <a:solidFill>
            <a:srgbClr val="BF763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69100" y="2032000"/>
            <a:ext cx="3568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Kata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Kunci</a:t>
            </a:r>
            <a:endParaRPr lang="en-US" b="1" dirty="0" smtClean="0">
              <a:latin typeface="Agency FB" pitchFamily="34" charset="0"/>
            </a:endParaRPr>
          </a:p>
          <a:p>
            <a:pPr algn="just"/>
            <a:r>
              <a:rPr lang="en-US" dirty="0" err="1" smtClean="0">
                <a:latin typeface="Agency FB" pitchFamily="34" charset="0"/>
              </a:rPr>
              <a:t>Unasman</a:t>
            </a:r>
            <a:r>
              <a:rPr lang="en-US" dirty="0" smtClean="0">
                <a:latin typeface="Agency FB" pitchFamily="34" charset="0"/>
              </a:rPr>
              <a:t>, </a:t>
            </a:r>
            <a:r>
              <a:rPr lang="en-US" dirty="0" err="1" smtClean="0">
                <a:latin typeface="Agency FB" pitchFamily="34" charset="0"/>
              </a:rPr>
              <a:t>Mandar</a:t>
            </a:r>
            <a:r>
              <a:rPr lang="en-US" dirty="0" smtClean="0">
                <a:latin typeface="Agency FB" pitchFamily="34" charset="0"/>
              </a:rPr>
              <a:t>, </a:t>
            </a:r>
            <a:r>
              <a:rPr lang="en-US" dirty="0" err="1" smtClean="0">
                <a:latin typeface="Agency FB" pitchFamily="34" charset="0"/>
              </a:rPr>
              <a:t>Rektor</a:t>
            </a:r>
            <a:r>
              <a:rPr lang="en-US" dirty="0" smtClean="0">
                <a:latin typeface="Agency FB" pitchFamily="34" charset="0"/>
              </a:rPr>
              <a:t>, </a:t>
            </a:r>
            <a:r>
              <a:rPr lang="en-US" dirty="0" err="1" smtClean="0">
                <a:latin typeface="Agency FB" pitchFamily="34" charset="0"/>
              </a:rPr>
              <a:t>dan</a:t>
            </a:r>
            <a:r>
              <a:rPr lang="en-US" dirty="0" smtClean="0">
                <a:latin typeface="Agency FB" pitchFamily="34" charset="0"/>
              </a:rPr>
              <a:t> Lain-Lain</a:t>
            </a:r>
          </a:p>
          <a:p>
            <a:pPr algn="just">
              <a:buFont typeface="Wingdings" pitchFamily="2" charset="2"/>
              <a:buChar char="q"/>
            </a:pPr>
            <a:r>
              <a:rPr lang="en-US" b="1" dirty="0" smtClean="0">
                <a:latin typeface="Agency FB" pitchFamily="34" charset="0"/>
              </a:rPr>
              <a:t>Output</a:t>
            </a:r>
          </a:p>
          <a:p>
            <a:pPr algn="just"/>
            <a:r>
              <a:rPr lang="en-US" dirty="0" err="1" smtClean="0">
                <a:latin typeface="Agency FB" pitchFamily="34" charset="0"/>
              </a:rPr>
              <a:t>Domisili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dan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Akun</a:t>
            </a:r>
            <a:endParaRPr lang="en-US" dirty="0" smtClean="0">
              <a:latin typeface="Agency FB" pitchFamily="34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b="1" dirty="0" err="1" smtClean="0">
                <a:latin typeface="Agency FB" pitchFamily="34" charset="0"/>
              </a:rPr>
              <a:t>Indikator</a:t>
            </a:r>
            <a:endParaRPr lang="en-US" b="1" dirty="0" smtClean="0">
              <a:latin typeface="Agency FB" pitchFamily="34" charset="0"/>
            </a:endParaRPr>
          </a:p>
          <a:p>
            <a:pPr algn="just"/>
            <a:endParaRPr lang="en-US" dirty="0" smtClean="0">
              <a:latin typeface="Agency FB" pitchFamily="34" charset="0"/>
            </a:endParaRPr>
          </a:p>
          <a:p>
            <a:endParaRPr lang="en-US" b="1" dirty="0" smtClean="0">
              <a:latin typeface="Agency FB" pitchFamily="34" charset="0"/>
            </a:endParaRPr>
          </a:p>
          <a:p>
            <a:pPr marL="342900" indent="-342900"/>
            <a:endParaRPr lang="en-US" dirty="0" smtClean="0">
              <a:latin typeface="Agency FB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7086600" y="3581400"/>
          <a:ext cx="3352800" cy="1849646"/>
        </p:xfrm>
        <a:graphic>
          <a:graphicData uri="http://schemas.openxmlformats.org/drawingml/2006/table">
            <a:tbl>
              <a:tblPr/>
              <a:tblGrid>
                <a:gridCol w="1612900"/>
                <a:gridCol w="1739900"/>
              </a:tblGrid>
              <a:tr h="137159">
                <a:tc>
                  <a:txBody>
                    <a:bodyPr/>
                    <a:lstStyle/>
                    <a:p>
                      <a:pPr marL="45720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latin typeface="Times New Roman"/>
                          <a:ea typeface="Calibri"/>
                          <a:cs typeface="Arial"/>
                        </a:rPr>
                        <a:t>Posistif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Arial"/>
                        </a:rPr>
                        <a:t>Negatif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83886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Bagus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Terbaik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Apresiasi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 smtClean="0">
                          <a:latin typeface="Agency FB" pitchFamily="34" charset="0"/>
                          <a:ea typeface="Calibri"/>
                          <a:cs typeface="Arial"/>
                        </a:rPr>
                        <a:t>Menakjubkan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Kurang</a:t>
                      </a:r>
                      <a:r>
                        <a:rPr lang="en-US" sz="1200" dirty="0">
                          <a:latin typeface="Agency FB" pitchFamily="34" charset="0"/>
                          <a:ea typeface="Calibri"/>
                          <a:cs typeface="Arial"/>
                        </a:rPr>
                        <a:t> 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Jelek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Mengecewakan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 smtClean="0">
                          <a:latin typeface="Agency FB" pitchFamily="34" charset="0"/>
                          <a:ea typeface="Calibri"/>
                          <a:cs typeface="Arial"/>
                        </a:rPr>
                        <a:t>Bodoh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53159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-1454726" y="17848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43068" y="30640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384339" y="16946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485094" y="32247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rgbClr val="051A35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</a:t>
            </a:r>
            <a:r>
              <a:rPr lang="en-US" sz="2800" dirty="0" smtClean="0">
                <a:solidFill>
                  <a:srgbClr val="0A1D37"/>
                </a:solidFill>
                <a:latin typeface="Stencil" panose="040409050D0802020404" pitchFamily="82" charset="0"/>
              </a:rPr>
              <a:t>4</a:t>
            </a:r>
            <a:endParaRPr lang="en-US" sz="2800" dirty="0">
              <a:solidFill>
                <a:srgbClr val="0A1D37"/>
              </a:solidFill>
              <a:latin typeface="Stencil" panose="040409050D0802020404" pitchFamily="8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473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Hasil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Pembahasan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006600" y="1816100"/>
            <a:ext cx="7137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Kajian</a:t>
            </a:r>
            <a:r>
              <a:rPr lang="en-US" sz="2800" dirty="0" smtClean="0"/>
              <a:t> </a:t>
            </a:r>
            <a:r>
              <a:rPr lang="en-US" sz="2800" dirty="0" err="1" smtClean="0"/>
              <a:t>tentang</a:t>
            </a:r>
            <a:r>
              <a:rPr lang="en-US" sz="2800" dirty="0" smtClean="0"/>
              <a:t> </a:t>
            </a:r>
            <a:r>
              <a:rPr lang="en-US" sz="2800" dirty="0" err="1" smtClean="0"/>
              <a:t>pembuatan</a:t>
            </a:r>
            <a:r>
              <a:rPr lang="en-US" sz="2800" dirty="0" smtClean="0"/>
              <a:t> </a:t>
            </a:r>
            <a:r>
              <a:rPr lang="en-US" sz="2800" dirty="0" err="1" smtClean="0"/>
              <a:t>respon</a:t>
            </a:r>
            <a:r>
              <a:rPr lang="en-US" sz="2800" dirty="0" smtClean="0"/>
              <a:t> </a:t>
            </a:r>
            <a:r>
              <a:rPr lang="en-US" sz="2800" dirty="0" err="1" smtClean="0"/>
              <a:t>pengguna</a:t>
            </a:r>
            <a:r>
              <a:rPr lang="en-US" sz="2800" dirty="0" smtClean="0"/>
              <a:t> </a:t>
            </a:r>
            <a:r>
              <a:rPr lang="en-US" sz="2800" dirty="0" err="1" smtClean="0"/>
              <a:t>berbasis</a:t>
            </a:r>
            <a:r>
              <a:rPr lang="en-US" sz="2800" dirty="0" smtClean="0"/>
              <a:t> web </a:t>
            </a:r>
            <a:r>
              <a:rPr lang="en-US" sz="2800" dirty="0" err="1" smtClean="0"/>
              <a:t>terhadap</a:t>
            </a:r>
            <a:r>
              <a:rPr lang="en-US" sz="2800" dirty="0" smtClean="0"/>
              <a:t> </a:t>
            </a:r>
            <a:r>
              <a:rPr lang="en-US" sz="2800" dirty="0" err="1" smtClean="0"/>
              <a:t>permintaan</a:t>
            </a:r>
            <a:r>
              <a:rPr lang="en-US" sz="2800" dirty="0" smtClean="0"/>
              <a:t> data </a:t>
            </a:r>
            <a:r>
              <a:rPr lang="en-US" sz="2800" dirty="0" err="1" smtClean="0"/>
              <a:t>survei</a:t>
            </a:r>
            <a:r>
              <a:rPr lang="en-US" sz="2800" dirty="0" smtClean="0"/>
              <a:t> </a:t>
            </a:r>
            <a:r>
              <a:rPr lang="en-US" sz="2800" dirty="0" err="1" smtClean="0"/>
              <a:t>menggunakan</a:t>
            </a:r>
            <a:r>
              <a:rPr lang="en-US" sz="2800" dirty="0" smtClean="0"/>
              <a:t> </a:t>
            </a:r>
            <a:r>
              <a:rPr lang="en-US" sz="2800" dirty="0" err="1" smtClean="0"/>
              <a:t>bahasa</a:t>
            </a:r>
            <a:r>
              <a:rPr lang="en-US" sz="2800" dirty="0" smtClean="0"/>
              <a:t> PHP </a:t>
            </a:r>
            <a:r>
              <a:rPr lang="en-US" sz="2800" dirty="0" err="1" smtClean="0"/>
              <a:t>dan</a:t>
            </a:r>
            <a:r>
              <a:rPr lang="en-US" sz="2800" dirty="0" smtClean="0"/>
              <a:t> Twitter API </a:t>
            </a:r>
            <a:r>
              <a:rPr lang="en-US" sz="2800" dirty="0" err="1" smtClean="0"/>
              <a:t>sebagai</a:t>
            </a:r>
            <a:r>
              <a:rPr lang="en-US" sz="2800" dirty="0" smtClean="0"/>
              <a:t> </a:t>
            </a:r>
            <a:r>
              <a:rPr lang="en-US" sz="2800" dirty="0" err="1" smtClean="0"/>
              <a:t>datanya</a:t>
            </a:r>
            <a:r>
              <a:rPr lang="en-US" sz="2800" dirty="0" smtClean="0"/>
              <a:t>. </a:t>
            </a:r>
            <a:r>
              <a:rPr lang="en-US" sz="2800" dirty="0" err="1" smtClean="0"/>
              <a:t>Proses</a:t>
            </a:r>
            <a:r>
              <a:rPr lang="en-US" sz="2800" dirty="0" smtClean="0"/>
              <a:t> </a:t>
            </a:r>
            <a:r>
              <a:rPr lang="en-US" sz="2800" dirty="0" err="1" smtClean="0"/>
              <a:t>pengembangan</a:t>
            </a:r>
            <a:r>
              <a:rPr lang="en-US" sz="2800" dirty="0" smtClean="0"/>
              <a:t> </a:t>
            </a:r>
            <a:r>
              <a:rPr lang="en-US" sz="2800" dirty="0" err="1" smtClean="0"/>
              <a:t>harus</a:t>
            </a:r>
            <a:r>
              <a:rPr lang="en-US" sz="2800" dirty="0" smtClean="0"/>
              <a:t> </a:t>
            </a:r>
            <a:r>
              <a:rPr lang="en-US" sz="2800" dirty="0" err="1" smtClean="0"/>
              <a:t>mengikuti</a:t>
            </a:r>
            <a:r>
              <a:rPr lang="en-US" sz="2800" dirty="0" smtClean="0"/>
              <a:t> </a:t>
            </a:r>
            <a:r>
              <a:rPr lang="en-US" sz="2800" dirty="0" err="1" smtClean="0"/>
              <a:t>desain</a:t>
            </a:r>
            <a:r>
              <a:rPr lang="en-US" sz="2800" dirty="0" smtClean="0"/>
              <a:t> </a:t>
            </a:r>
            <a:r>
              <a:rPr lang="en-US" sz="2800" dirty="0" err="1" smtClean="0"/>
              <a:t>sebelumnya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memenuhi</a:t>
            </a:r>
            <a:r>
              <a:rPr lang="en-US" sz="2800" dirty="0" smtClean="0"/>
              <a:t> </a:t>
            </a:r>
            <a:r>
              <a:rPr lang="en-US" sz="2800" dirty="0" err="1" smtClean="0"/>
              <a:t>kebutuhan</a:t>
            </a:r>
            <a:r>
              <a:rPr lang="en-US" sz="2800" dirty="0" smtClean="0"/>
              <a:t> </a:t>
            </a:r>
            <a:r>
              <a:rPr lang="en-US" sz="2800" dirty="0" err="1" smtClean="0"/>
              <a:t>pengguna</a:t>
            </a:r>
            <a:r>
              <a:rPr lang="en-US" sz="2800" dirty="0" smtClean="0"/>
              <a:t> </a:t>
            </a:r>
            <a:r>
              <a:rPr lang="en-US" sz="2800" dirty="0" err="1" smtClean="0"/>
              <a:t>sistem</a:t>
            </a:r>
            <a:r>
              <a:rPr lang="en-US" sz="2800" dirty="0" smtClean="0"/>
              <a:t>.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titik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, </a:t>
            </a:r>
            <a:r>
              <a:rPr lang="en-US" sz="2800" dirty="0" err="1" smtClean="0"/>
              <a:t>desain</a:t>
            </a:r>
            <a:r>
              <a:rPr lang="en-US" sz="2800" dirty="0" smtClean="0"/>
              <a:t> </a:t>
            </a:r>
            <a:r>
              <a:rPr lang="en-US" sz="2800" dirty="0" err="1" smtClean="0"/>
              <a:t>diterjemahkan</a:t>
            </a:r>
            <a:r>
              <a:rPr lang="en-US" sz="2800" dirty="0" smtClean="0"/>
              <a:t> </a:t>
            </a:r>
            <a:r>
              <a:rPr lang="en-US" sz="2800" dirty="0" err="1" smtClean="0"/>
              <a:t>ke</a:t>
            </a:r>
            <a:r>
              <a:rPr lang="en-US" sz="2800" dirty="0" smtClean="0"/>
              <a:t> </a:t>
            </a:r>
            <a:r>
              <a:rPr lang="en-US" sz="2800" dirty="0" err="1" smtClean="0"/>
              <a:t>dalam</a:t>
            </a:r>
            <a:r>
              <a:rPr lang="en-US" sz="2800" dirty="0" smtClean="0"/>
              <a:t> </a:t>
            </a:r>
            <a:r>
              <a:rPr lang="en-US" sz="2800" dirty="0" err="1" smtClean="0"/>
              <a:t>kode</a:t>
            </a:r>
            <a:r>
              <a:rPr lang="en-US" sz="2800" dirty="0" smtClean="0"/>
              <a:t> </a:t>
            </a:r>
            <a:r>
              <a:rPr lang="en-US" sz="2800" dirty="0" err="1" smtClean="0"/>
              <a:t>bahasa</a:t>
            </a:r>
            <a:r>
              <a:rPr lang="en-US" sz="2800" dirty="0" smtClean="0"/>
              <a:t> </a:t>
            </a:r>
            <a:r>
              <a:rPr lang="en-US" sz="2800" dirty="0" err="1" smtClean="0"/>
              <a:t>pemrograman</a:t>
            </a:r>
            <a:r>
              <a:rPr lang="en-US" sz="2800" dirty="0" smtClean="0"/>
              <a:t>. Data </a:t>
            </a:r>
            <a:r>
              <a:rPr lang="en-US" sz="2800" dirty="0" err="1" smtClean="0"/>
              <a:t>uji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aplikasi</a:t>
            </a:r>
            <a:r>
              <a:rPr lang="en-US" sz="2800" dirty="0" smtClean="0"/>
              <a:t> yang </a:t>
            </a:r>
            <a:r>
              <a:rPr lang="en-US" sz="2800" dirty="0" err="1" smtClean="0"/>
              <a:t>menentukan</a:t>
            </a:r>
            <a:r>
              <a:rPr lang="en-US" sz="2800" dirty="0" smtClean="0"/>
              <a:t> </a:t>
            </a:r>
            <a:r>
              <a:rPr lang="en-US" sz="2800" dirty="0" err="1" smtClean="0"/>
              <a:t>pencarian</a:t>
            </a:r>
            <a:r>
              <a:rPr lang="en-US" sz="2800" dirty="0" smtClean="0"/>
              <a:t>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kata</a:t>
            </a:r>
            <a:r>
              <a:rPr lang="en-US" sz="2800" dirty="0" smtClean="0"/>
              <a:t> </a:t>
            </a:r>
            <a:r>
              <a:rPr lang="en-US" sz="2800" dirty="0" err="1" smtClean="0"/>
              <a:t>kunci</a:t>
            </a:r>
            <a:r>
              <a:rPr lang="en-US" sz="2800" dirty="0" smtClean="0"/>
              <a:t> (keywords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53159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-1454726" y="17848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43068" y="30640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384339" y="16946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485094" y="32247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rgbClr val="051A35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</a:t>
            </a:r>
            <a:r>
              <a:rPr lang="en-US" sz="2800" dirty="0" smtClean="0">
                <a:solidFill>
                  <a:srgbClr val="0A1D37"/>
                </a:solidFill>
                <a:latin typeface="Stencil" panose="040409050D0802020404" pitchFamily="82" charset="0"/>
              </a:rPr>
              <a:t>4</a:t>
            </a:r>
            <a:endParaRPr lang="en-US" sz="2800" dirty="0">
              <a:solidFill>
                <a:srgbClr val="0A1D37"/>
              </a:solidFill>
              <a:latin typeface="Stencil" panose="040409050D0802020404" pitchFamily="8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473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Hasil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Pembahasan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sp>
        <p:nvSpPr>
          <p:cNvPr id="24" name="Flowchart: Magnetic Disk 23"/>
          <p:cNvSpPr/>
          <p:nvPr/>
        </p:nvSpPr>
        <p:spPr>
          <a:xfrm>
            <a:off x="2371061" y="2328531"/>
            <a:ext cx="978195" cy="1531088"/>
          </a:xfrm>
          <a:prstGeom prst="flowChartMagneticDisk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753294" y="2785730"/>
            <a:ext cx="904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API</a:t>
            </a:r>
            <a:endParaRPr lang="en-US" sz="4000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880344" y="2658140"/>
            <a:ext cx="3189768" cy="31897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4880345" y="3487479"/>
            <a:ext cx="3157873" cy="21264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2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268069" y="2210428"/>
            <a:ext cx="1795463" cy="1833562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5883350" y="2948762"/>
            <a:ext cx="122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Request</a:t>
            </a:r>
            <a:endParaRPr lang="en-US" sz="2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940057" y="2059171"/>
            <a:ext cx="112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Respon</a:t>
            </a:r>
            <a:endParaRPr lang="en-US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078840" y="4298887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KEY TOKEN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25" idx="2"/>
            <a:endCxn id="41" idx="0"/>
          </p:cNvCxnSpPr>
          <p:nvPr/>
        </p:nvCxnSpPr>
        <p:spPr>
          <a:xfrm rot="5400000">
            <a:off x="3601863" y="3695247"/>
            <a:ext cx="805271" cy="4020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040172" y="4901664"/>
            <a:ext cx="18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AKUN TWITTER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548852" y="5529461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KEY : XXXXX-XXXXX-XXXXX</a:t>
            </a:r>
            <a:endParaRPr lang="en-US" dirty="0"/>
          </a:p>
        </p:txBody>
      </p:sp>
      <p:sp>
        <p:nvSpPr>
          <p:cNvPr id="49" name="Isosceles Triangle 48"/>
          <p:cNvSpPr/>
          <p:nvPr/>
        </p:nvSpPr>
        <p:spPr>
          <a:xfrm rot="5400000">
            <a:off x="5691118" y="4763069"/>
            <a:ext cx="1064525" cy="84616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21849" y="4794229"/>
            <a:ext cx="2146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BATASAN</a:t>
            </a:r>
            <a:endParaRPr lang="en-US" sz="4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611939" y="4262494"/>
            <a:ext cx="63991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53159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-1454726" y="17848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43068" y="30640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384339" y="16946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485094" y="32247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rgbClr val="051A35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</a:t>
            </a:r>
            <a:r>
              <a:rPr lang="en-US" sz="2800" dirty="0" smtClean="0">
                <a:solidFill>
                  <a:srgbClr val="0A1D37"/>
                </a:solidFill>
                <a:latin typeface="Stencil" panose="040409050D0802020404" pitchFamily="82" charset="0"/>
              </a:rPr>
              <a:t>4</a:t>
            </a:r>
            <a:endParaRPr lang="en-US" sz="2800" dirty="0">
              <a:solidFill>
                <a:srgbClr val="0A1D37"/>
              </a:solidFill>
              <a:latin typeface="Stencil" panose="040409050D0802020404" pitchFamily="8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473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Hasil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Pembahasan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057533" y="2663431"/>
            <a:ext cx="8246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HANYA DAPAT MENGAKSES DATA SEJUMLAH 100</a:t>
            </a:r>
          </a:p>
          <a:p>
            <a:pPr marL="342900" indent="-342900">
              <a:buAutoNum type="arabicPeriod"/>
            </a:pPr>
            <a:r>
              <a:rPr lang="en-US" dirty="0" smtClean="0"/>
              <a:t>EXPIRED, SISTEM HANYA DAPAT MENFILTER DATA TWEET YANG DIBUAT 1 MINGGU DARI BELAKANG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995007" y="1887256"/>
            <a:ext cx="2146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BATASAN</a:t>
            </a:r>
            <a:endParaRPr lang="en-US" sz="4000" b="1" dirty="0"/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53159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-1454726" y="17848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43068" y="30640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384339" y="16946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485094" y="32247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rgbClr val="051A35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</a:t>
            </a:r>
            <a:r>
              <a:rPr lang="en-US" sz="2800" dirty="0" smtClean="0">
                <a:solidFill>
                  <a:srgbClr val="0A1D37"/>
                </a:solidFill>
                <a:latin typeface="Stencil" panose="040409050D0802020404" pitchFamily="82" charset="0"/>
              </a:rPr>
              <a:t>4</a:t>
            </a:r>
            <a:endParaRPr lang="en-US" sz="2800" dirty="0">
              <a:solidFill>
                <a:srgbClr val="0A1D37"/>
              </a:solidFill>
              <a:latin typeface="Stencil" panose="040409050D0802020404" pitchFamily="8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473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Hasil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Pembahasan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pic>
        <p:nvPicPr>
          <p:cNvPr id="24" name="Picture 23" descr="diagram.PNG"/>
          <p:cNvPicPr/>
          <p:nvPr/>
        </p:nvPicPr>
        <p:blipFill>
          <a:blip r:embed="rId11"/>
          <a:stretch>
            <a:fillRect/>
          </a:stretch>
        </p:blipFill>
        <p:spPr>
          <a:xfrm>
            <a:off x="2038984" y="2165032"/>
            <a:ext cx="9547965" cy="4099290"/>
          </a:xfrm>
          <a:prstGeom prst="rect">
            <a:avLst/>
          </a:prstGeom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smtClean="0" bmk="_Toc110201637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Tampilan halaman Dashboard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smtClean="0" bmk="_Toc110201637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Tampilan halaman Dashboard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700" y="1765300"/>
            <a:ext cx="354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TAMPILAN HALAMAN DASHBOARD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53159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-1454726" y="17848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43068" y="30640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384339" y="16946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485094" y="32247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rgbClr val="051A35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</a:t>
            </a:r>
            <a:r>
              <a:rPr lang="en-US" sz="2800" dirty="0" smtClean="0">
                <a:solidFill>
                  <a:srgbClr val="0A1D37"/>
                </a:solidFill>
                <a:latin typeface="Stencil" panose="040409050D0802020404" pitchFamily="82" charset="0"/>
              </a:rPr>
              <a:t>4</a:t>
            </a:r>
            <a:endParaRPr lang="en-US" sz="2800" dirty="0">
              <a:solidFill>
                <a:srgbClr val="0A1D37"/>
              </a:solidFill>
              <a:latin typeface="Stencil" panose="040409050D0802020404" pitchFamily="8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473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Hasil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Pembahasan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smtClean="0" bmk="_Toc110201637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Tampilan halaman Dashboard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smtClean="0" bmk="_Toc110201637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Tampilan halaman Dashboard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700" y="1765300"/>
            <a:ext cx="396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TAMPILAN HALAMAN RESPON NETIZEN</a:t>
            </a:r>
            <a:endParaRPr lang="en-US" b="1" dirty="0"/>
          </a:p>
        </p:txBody>
      </p:sp>
      <p:pic>
        <p:nvPicPr>
          <p:cNvPr id="26" name="Picture 25" descr="respon_netizen.PNG"/>
          <p:cNvPicPr/>
          <p:nvPr/>
        </p:nvPicPr>
        <p:blipFill>
          <a:blip r:embed="rId11"/>
          <a:stretch>
            <a:fillRect/>
          </a:stretch>
        </p:blipFill>
        <p:spPr>
          <a:xfrm>
            <a:off x="1594484" y="2252980"/>
            <a:ext cx="5593715" cy="3538220"/>
          </a:xfrm>
          <a:prstGeom prst="rect">
            <a:avLst/>
          </a:prstGeom>
        </p:spPr>
      </p:pic>
      <p:pic>
        <p:nvPicPr>
          <p:cNvPr id="28" name="Picture 27" descr="posting.PNG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54900" y="2370772"/>
            <a:ext cx="4533900" cy="3242628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830170" y="4110824"/>
            <a:ext cx="222637" cy="246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53159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-1454726" y="17848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43068" y="30640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384339" y="16946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485094" y="32247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rgbClr val="051A35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</a:t>
            </a:r>
            <a:r>
              <a:rPr lang="en-US" sz="2800" dirty="0" smtClean="0">
                <a:solidFill>
                  <a:srgbClr val="0A1D37"/>
                </a:solidFill>
                <a:latin typeface="Stencil" panose="040409050D0802020404" pitchFamily="82" charset="0"/>
              </a:rPr>
              <a:t>4</a:t>
            </a:r>
            <a:endParaRPr lang="en-US" sz="2800" dirty="0">
              <a:solidFill>
                <a:srgbClr val="0A1D37"/>
              </a:solidFill>
              <a:latin typeface="Stencil" panose="040409050D0802020404" pitchFamily="8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473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Hasil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Pembahasan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smtClean="0" bmk="_Toc110201637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Tampilan halaman Dashboard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smtClean="0" bmk="_Toc110201637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Tampilan halaman Dashboard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700" y="1765300"/>
            <a:ext cx="129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PENGUJIAN</a:t>
            </a:r>
            <a:endParaRPr lang="en-US" b="1" dirty="0"/>
          </a:p>
        </p:txBody>
      </p:sp>
      <p:pic>
        <p:nvPicPr>
          <p:cNvPr id="30" name="Picture 29" descr="flowcar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1538" y="1679944"/>
            <a:ext cx="3307274" cy="3546615"/>
          </a:xfrm>
          <a:prstGeom prst="rect">
            <a:avLst/>
          </a:prstGeom>
        </p:spPr>
      </p:pic>
      <p:pic>
        <p:nvPicPr>
          <p:cNvPr id="32" name="Picture 31" descr="FLOGRAPH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7548" y="1616877"/>
            <a:ext cx="4648849" cy="38581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CB3557A-5772-4510-A0D6-E0CEE56688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0066">
            <a:off x="1176231" y="2997859"/>
            <a:ext cx="2921147" cy="292114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667EFC11-EE37-485A-9EAB-89C255CCF672}"/>
              </a:ext>
            </a:extLst>
          </p:cNvPr>
          <p:cNvSpPr/>
          <p:nvPr/>
        </p:nvSpPr>
        <p:spPr>
          <a:xfrm flipH="1">
            <a:off x="0" y="-53073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EC22545-1E59-4C69-81A8-B77E29C3F2F8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70B52DB9-FFB3-4C0E-84B6-C3B41052A013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xmlns="" id="{EEC99F38-06C2-478A-A9A3-3C80726CCD9E}"/>
              </a:ext>
            </a:extLst>
          </p:cNvPr>
          <p:cNvSpPr txBox="1"/>
          <p:nvPr/>
        </p:nvSpPr>
        <p:spPr>
          <a:xfrm>
            <a:off x="989798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Penelitian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Terkait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>
            <a:hlinkClick r:id="rId4" action="ppaction://hlinksldjump"/>
            <a:extLst>
              <a:ext uri="{FF2B5EF4-FFF2-40B4-BE49-F238E27FC236}">
                <a16:creationId xmlns:a16="http://schemas.microsoft.com/office/drawing/2014/main" xmlns="" id="{B9520858-5824-40E9-B192-5EDA383DA933}"/>
              </a:ext>
            </a:extLst>
          </p:cNvPr>
          <p:cNvSpPr txBox="1"/>
          <p:nvPr/>
        </p:nvSpPr>
        <p:spPr>
          <a:xfrm>
            <a:off x="805745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Batasan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xmlns="" id="{73E14B17-F152-4887-B6EB-3CEF6527C53E}"/>
              </a:ext>
            </a:extLst>
          </p:cNvPr>
          <p:cNvSpPr txBox="1"/>
          <p:nvPr/>
        </p:nvSpPr>
        <p:spPr>
          <a:xfrm>
            <a:off x="6118512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Rumusan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xmlns="" id="{661D573A-29D1-45FF-B53E-5A57486D3ADB}"/>
              </a:ext>
            </a:extLst>
          </p:cNvPr>
          <p:cNvSpPr txBox="1"/>
          <p:nvPr/>
        </p:nvSpPr>
        <p:spPr>
          <a:xfrm>
            <a:off x="4177278" y="196122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51A35"/>
                </a:solidFill>
                <a:latin typeface="Berlin Sans FB" panose="020E0602020502020306" pitchFamily="34" charset="0"/>
              </a:rPr>
              <a:t>Latar</a:t>
            </a:r>
            <a:r>
              <a:rPr lang="en-US" dirty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051A35"/>
                </a:solidFill>
                <a:latin typeface="Berlin Sans FB" panose="020E0602020502020306" pitchFamily="34" charset="0"/>
              </a:rPr>
              <a:t>Belakang</a:t>
            </a:r>
            <a:endParaRPr lang="en-US" dirty="0">
              <a:solidFill>
                <a:srgbClr val="051A35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2BA9530B-BA5F-48B4-A97D-6213DA8E1C72}"/>
              </a:ext>
            </a:extLst>
          </p:cNvPr>
          <p:cNvCxnSpPr/>
          <p:nvPr/>
        </p:nvCxnSpPr>
        <p:spPr>
          <a:xfrm>
            <a:off x="4692219" y="617520"/>
            <a:ext cx="1235242" cy="0"/>
          </a:xfrm>
          <a:prstGeom prst="line">
            <a:avLst/>
          </a:prstGeom>
          <a:ln w="38100">
            <a:solidFill>
              <a:srgbClr val="D69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D11C9A09-64CD-4881-82D2-DBFD361CAF88}"/>
              </a:ext>
            </a:extLst>
          </p:cNvPr>
          <p:cNvSpPr/>
          <p:nvPr/>
        </p:nvSpPr>
        <p:spPr>
          <a:xfrm>
            <a:off x="3241867" y="2438501"/>
            <a:ext cx="3039222" cy="3801979"/>
          </a:xfrm>
          <a:prstGeom prst="roundRect">
            <a:avLst>
              <a:gd name="adj" fmla="val 12448"/>
            </a:avLst>
          </a:prstGeom>
          <a:solidFill>
            <a:srgbClr val="BE7434"/>
          </a:solidFill>
          <a:ln>
            <a:solidFill>
              <a:srgbClr val="D69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 </a:t>
            </a:r>
            <a:r>
              <a:rPr lang="en-US" dirty="0" err="1" smtClean="0">
                <a:latin typeface="Berlin Sans FB" pitchFamily="34" charset="0"/>
                <a:cs typeface="Arial" pitchFamily="34" charset="0"/>
              </a:rPr>
              <a:t>Teknologi</a:t>
            </a:r>
            <a:r>
              <a:rPr lang="en-US" dirty="0" smtClean="0">
                <a:latin typeface="Berlin Sans FB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  <a:cs typeface="Arial" pitchFamily="34" charset="0"/>
              </a:rPr>
              <a:t>informasi</a:t>
            </a:r>
            <a:endParaRPr lang="en-US" dirty="0" smtClean="0">
              <a:latin typeface="Berlin Sans FB" pitchFamily="34" charset="0"/>
              <a:cs typeface="Arial" pitchFamily="34" charset="0"/>
            </a:endParaRPr>
          </a:p>
          <a:p>
            <a:endParaRPr lang="en-US" dirty="0" smtClean="0">
              <a:latin typeface="Berlin Sans FB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Berlin Sans FB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  <a:cs typeface="Arial" pitchFamily="34" charset="0"/>
              </a:rPr>
              <a:t>Isu-Isu</a:t>
            </a:r>
            <a:r>
              <a:rPr lang="en-US" dirty="0" smtClean="0">
                <a:latin typeface="Berlin Sans FB" pitchFamily="34" charset="0"/>
                <a:cs typeface="Arial" pitchFamily="34" charset="0"/>
              </a:rPr>
              <a:t> UNASMAN</a:t>
            </a:r>
          </a:p>
          <a:p>
            <a:endParaRPr lang="en-US" dirty="0" smtClean="0">
              <a:latin typeface="Berlin Sans FB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Berlin Sans FB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  <a:cs typeface="Arial" pitchFamily="34" charset="0"/>
              </a:rPr>
              <a:t>Analisis</a:t>
            </a:r>
            <a:r>
              <a:rPr lang="en-US" dirty="0" smtClean="0">
                <a:latin typeface="Berlin Sans FB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  <a:cs typeface="Arial" pitchFamily="34" charset="0"/>
              </a:rPr>
              <a:t>Sistem</a:t>
            </a:r>
            <a:endParaRPr lang="en-US" dirty="0" smtClean="0">
              <a:latin typeface="Berlin Sans FB" pitchFamily="34" charset="0"/>
              <a:cs typeface="Arial" pitchFamily="34" charset="0"/>
            </a:endParaRPr>
          </a:p>
          <a:p>
            <a:endParaRPr lang="en-US" dirty="0" smtClean="0">
              <a:latin typeface="Berlin Sans FB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Berlin Sans FB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  <a:cs typeface="Arial" pitchFamily="34" charset="0"/>
              </a:rPr>
              <a:t>Metode</a:t>
            </a:r>
            <a:r>
              <a:rPr lang="en-US" dirty="0" smtClean="0">
                <a:latin typeface="Berlin Sans FB" pitchFamily="34" charset="0"/>
                <a:cs typeface="Arial" pitchFamily="34" charset="0"/>
              </a:rPr>
              <a:t> K-Means</a:t>
            </a:r>
            <a:endParaRPr lang="en-US" dirty="0">
              <a:latin typeface="Berlin Sans FB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26176BE-927A-4C9B-89C0-FB6263C974A7}"/>
              </a:ext>
            </a:extLst>
          </p:cNvPr>
          <p:cNvSpPr txBox="1"/>
          <p:nvPr/>
        </p:nvSpPr>
        <p:spPr>
          <a:xfrm>
            <a:off x="3528189" y="1414225"/>
            <a:ext cx="1876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51A35"/>
                </a:solidFill>
                <a:latin typeface="Stencil" panose="040409050D0802020404" pitchFamily="82" charset="0"/>
              </a:rPr>
              <a:t>BAB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80BF5C0-1F41-4F1E-903E-80076D474037}"/>
              </a:ext>
            </a:extLst>
          </p:cNvPr>
          <p:cNvSpPr txBox="1"/>
          <p:nvPr/>
        </p:nvSpPr>
        <p:spPr>
          <a:xfrm>
            <a:off x="3938941" y="1706613"/>
            <a:ext cx="2342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051A35"/>
                </a:solidFill>
                <a:latin typeface="Balimoon" panose="00000500000000000000" pitchFamily="50" charset="0"/>
              </a:rPr>
              <a:t>Latar</a:t>
            </a:r>
            <a:r>
              <a:rPr lang="en-US" sz="4400" dirty="0">
                <a:solidFill>
                  <a:srgbClr val="051A35"/>
                </a:solidFill>
                <a:latin typeface="Balimoon" panose="00000500000000000000" pitchFamily="50" charset="0"/>
              </a:rPr>
              <a:t> </a:t>
            </a:r>
            <a:r>
              <a:rPr lang="en-US" sz="4400" dirty="0" err="1">
                <a:solidFill>
                  <a:srgbClr val="051A35"/>
                </a:solidFill>
                <a:latin typeface="Balimoon" panose="00000500000000000000" pitchFamily="50" charset="0"/>
              </a:rPr>
              <a:t>Belakang</a:t>
            </a:r>
            <a:endParaRPr lang="en-US" sz="4400" dirty="0">
              <a:solidFill>
                <a:srgbClr val="051A35"/>
              </a:solidFill>
              <a:latin typeface="Balimoon" panose="00000500000000000000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593023D-2FCB-44A3-8F93-06860796B2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34" flipH="1">
            <a:off x="5380226" y="3072975"/>
            <a:ext cx="2921147" cy="2921147"/>
          </a:xfrm>
          <a:prstGeom prst="rect">
            <a:avLst/>
          </a:prstGeom>
        </p:spPr>
      </p:pic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xmlns="" id="{929AAA4B-7E22-468C-95FD-13DF54466502}"/>
              </a:ext>
            </a:extLst>
          </p:cNvPr>
          <p:cNvSpPr txBox="1"/>
          <p:nvPr/>
        </p:nvSpPr>
        <p:spPr>
          <a:xfrm>
            <a:off x="-1892417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xmlns="" id="{968FF757-CDA3-452B-A4FB-5F420059CF97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22" name="TextBox 21">
            <a:hlinkClick r:id="rId8" action="ppaction://hlinksldjump"/>
            <a:extLst>
              <a:ext uri="{FF2B5EF4-FFF2-40B4-BE49-F238E27FC236}">
                <a16:creationId xmlns:a16="http://schemas.microsoft.com/office/drawing/2014/main" xmlns="" id="{04816F92-6F4D-4D36-81B1-6C8ED2041075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23" name="Picture 22">
            <a:hlinkClick r:id="rId9" action="ppaction://hlinksldjump"/>
            <a:extLst>
              <a:ext uri="{FF2B5EF4-FFF2-40B4-BE49-F238E27FC236}">
                <a16:creationId xmlns:a16="http://schemas.microsoft.com/office/drawing/2014/main" xmlns="" id="{6693C0FC-FFAE-4CEA-87CC-8F3E4F2637C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24" name="Picture 23">
            <a:hlinkClick r:id="rId11" action="ppaction://hlinksldjump"/>
            <a:extLst>
              <a:ext uri="{FF2B5EF4-FFF2-40B4-BE49-F238E27FC236}">
                <a16:creationId xmlns:a16="http://schemas.microsoft.com/office/drawing/2014/main" xmlns="" id="{B7CD1DA9-F9A9-45D3-B7FE-D1F76123D9C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E2145E7-1AF4-4FD8-9660-F793FCDDAFF2}"/>
              </a:ext>
            </a:extLst>
          </p:cNvPr>
          <p:cNvSpPr txBox="1"/>
          <p:nvPr/>
        </p:nvSpPr>
        <p:spPr>
          <a:xfrm>
            <a:off x="475697" y="168323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F10C52-479B-45E5-8FBF-D2A233EF7D88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1AEF653-00AE-4E0C-A929-3BD88CA93E90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28" name="Picture 27" descr="unasman-logo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Group 18"/>
          <p:cNvGrpSpPr/>
          <p:nvPr/>
        </p:nvGrpSpPr>
        <p:grpSpPr>
          <a:xfrm>
            <a:off x="7817878" y="1414225"/>
            <a:ext cx="1409605" cy="1356006"/>
            <a:chOff x="8861655" y="1650909"/>
            <a:chExt cx="1409605" cy="1356006"/>
          </a:xfrm>
        </p:grpSpPr>
        <p:sp>
          <p:nvSpPr>
            <p:cNvPr id="11" name="Oval 10"/>
            <p:cNvSpPr/>
            <p:nvPr/>
          </p:nvSpPr>
          <p:spPr>
            <a:xfrm>
              <a:off x="8861655" y="1650909"/>
              <a:ext cx="1409605" cy="1356006"/>
            </a:xfrm>
            <a:prstGeom prst="ellipse">
              <a:avLst/>
            </a:prstGeom>
            <a:solidFill>
              <a:srgbClr val="D69C6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626" y="1944421"/>
              <a:ext cx="1363662" cy="768982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0271260" y="2360628"/>
            <a:ext cx="1409605" cy="1356006"/>
            <a:chOff x="7452050" y="2927473"/>
            <a:chExt cx="1409605" cy="1356006"/>
          </a:xfrm>
        </p:grpSpPr>
        <p:sp>
          <p:nvSpPr>
            <p:cNvPr id="31" name="Oval 30"/>
            <p:cNvSpPr/>
            <p:nvPr/>
          </p:nvSpPr>
          <p:spPr>
            <a:xfrm>
              <a:off x="7452050" y="2927473"/>
              <a:ext cx="1409605" cy="1356006"/>
            </a:xfrm>
            <a:prstGeom prst="ellipse">
              <a:avLst/>
            </a:prstGeom>
            <a:solidFill>
              <a:srgbClr val="D69C6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722" y="3272956"/>
              <a:ext cx="888260" cy="66504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7817878" y="3768190"/>
            <a:ext cx="1409605" cy="1356006"/>
            <a:chOff x="10263417" y="2927473"/>
            <a:chExt cx="1409605" cy="1356006"/>
          </a:xfrm>
        </p:grpSpPr>
        <p:sp>
          <p:nvSpPr>
            <p:cNvPr id="32" name="Oval 31"/>
            <p:cNvSpPr/>
            <p:nvPr/>
          </p:nvSpPr>
          <p:spPr>
            <a:xfrm>
              <a:off x="10263417" y="2927473"/>
              <a:ext cx="1409605" cy="1356006"/>
            </a:xfrm>
            <a:prstGeom prst="ellipse">
              <a:avLst/>
            </a:prstGeom>
            <a:solidFill>
              <a:srgbClr val="D69C6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518" y="3262210"/>
              <a:ext cx="1237402" cy="686532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0271260" y="4892366"/>
            <a:ext cx="1409605" cy="1356006"/>
            <a:chOff x="8853812" y="4339490"/>
            <a:chExt cx="1409605" cy="1356006"/>
          </a:xfrm>
        </p:grpSpPr>
        <p:sp>
          <p:nvSpPr>
            <p:cNvPr id="33" name="Oval 32"/>
            <p:cNvSpPr/>
            <p:nvPr/>
          </p:nvSpPr>
          <p:spPr>
            <a:xfrm>
              <a:off x="8853812" y="4339490"/>
              <a:ext cx="1409605" cy="1356006"/>
            </a:xfrm>
            <a:prstGeom prst="ellipse">
              <a:avLst/>
            </a:prstGeom>
            <a:solidFill>
              <a:srgbClr val="D69C6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979" y="4628972"/>
              <a:ext cx="1269271" cy="777042"/>
            </a:xfrm>
            <a:prstGeom prst="rect">
              <a:avLst/>
            </a:prstGeom>
          </p:spPr>
        </p:pic>
      </p:grpSp>
      <p:cxnSp>
        <p:nvCxnSpPr>
          <p:cNvPr id="46" name="Straight Connector 45"/>
          <p:cNvCxnSpPr>
            <a:stCxn id="11" idx="6"/>
            <a:endCxn id="31" idx="2"/>
          </p:cNvCxnSpPr>
          <p:nvPr/>
        </p:nvCxnSpPr>
        <p:spPr>
          <a:xfrm>
            <a:off x="9227483" y="2092228"/>
            <a:ext cx="1043777" cy="946403"/>
          </a:xfrm>
          <a:prstGeom prst="line">
            <a:avLst/>
          </a:prstGeom>
          <a:ln w="19050">
            <a:solidFill>
              <a:srgbClr val="D69C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2" idx="6"/>
            <a:endCxn id="31" idx="2"/>
          </p:cNvCxnSpPr>
          <p:nvPr/>
        </p:nvCxnSpPr>
        <p:spPr>
          <a:xfrm flipV="1">
            <a:off x="9227483" y="3038631"/>
            <a:ext cx="1043777" cy="1407562"/>
          </a:xfrm>
          <a:prstGeom prst="line">
            <a:avLst/>
          </a:prstGeom>
          <a:ln w="19050">
            <a:solidFill>
              <a:srgbClr val="D69C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2" idx="6"/>
            <a:endCxn id="33" idx="2"/>
          </p:cNvCxnSpPr>
          <p:nvPr/>
        </p:nvCxnSpPr>
        <p:spPr>
          <a:xfrm>
            <a:off x="9227483" y="4446193"/>
            <a:ext cx="1043777" cy="1124176"/>
          </a:xfrm>
          <a:prstGeom prst="line">
            <a:avLst/>
          </a:prstGeom>
          <a:ln w="19050">
            <a:solidFill>
              <a:srgbClr val="D69C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1438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53159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-1454726" y="17848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43068" y="30640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384339" y="16946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485094" y="32247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rgbClr val="051A35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</a:t>
            </a:r>
            <a:r>
              <a:rPr lang="en-US" sz="2800" dirty="0" smtClean="0">
                <a:solidFill>
                  <a:srgbClr val="0A1D37"/>
                </a:solidFill>
                <a:latin typeface="Stencil" panose="040409050D0802020404" pitchFamily="82" charset="0"/>
              </a:rPr>
              <a:t>4</a:t>
            </a:r>
            <a:endParaRPr lang="en-US" sz="2800" dirty="0">
              <a:solidFill>
                <a:srgbClr val="0A1D37"/>
              </a:solidFill>
              <a:latin typeface="Stencil" panose="040409050D0802020404" pitchFamily="8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473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Hasil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Pembahasan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78364" y="5185497"/>
          <a:ext cx="5379720" cy="1463040"/>
        </p:xfrm>
        <a:graphic>
          <a:graphicData uri="http://schemas.openxmlformats.org/drawingml/2006/table">
            <a:tbl>
              <a:tblPr/>
              <a:tblGrid>
                <a:gridCol w="362585"/>
                <a:gridCol w="1505585"/>
                <a:gridCol w="1259840"/>
                <a:gridCol w="577850"/>
                <a:gridCol w="167386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No.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Flowchart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Independent Path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Region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Kompleksitas Siklomatis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User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Jumlah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693870" y="1565010"/>
            <a:ext cx="1049813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perhitungan</a:t>
            </a:r>
            <a:r>
              <a:rPr lang="en-US" dirty="0" smtClean="0"/>
              <a:t> </a:t>
            </a:r>
            <a:r>
              <a:rPr lang="en-US" dirty="0" err="1" smtClean="0"/>
              <a:t>cylimatic</a:t>
            </a:r>
            <a:r>
              <a:rPr lang="en-US" dirty="0" smtClean="0"/>
              <a:t> complexity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flowgraph</a:t>
            </a:r>
            <a:r>
              <a:rPr lang="en-US" dirty="0" smtClean="0"/>
              <a:t> </a:t>
            </a:r>
            <a:r>
              <a:rPr lang="en-US" dirty="0" err="1" smtClean="0"/>
              <a:t>diatas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region = 5</a:t>
            </a:r>
          </a:p>
          <a:p>
            <a:pPr lvl="0"/>
            <a:r>
              <a:rPr lang="en-US" dirty="0" smtClean="0"/>
              <a:t>1.Menghitung </a:t>
            </a:r>
            <a:r>
              <a:rPr lang="en-US" i="1" dirty="0" err="1" smtClean="0"/>
              <a:t>cylomatic</a:t>
            </a:r>
            <a:r>
              <a:rPr lang="en-US" i="1" dirty="0" smtClean="0"/>
              <a:t> complexity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i="1" dirty="0" smtClean="0"/>
              <a:t>node </a:t>
            </a:r>
            <a:endParaRPr lang="en-US" dirty="0" smtClean="0"/>
          </a:p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	 : V(G) = E – N + 2 </a:t>
            </a:r>
          </a:p>
          <a:p>
            <a:r>
              <a:rPr lang="en-US" dirty="0" err="1" smtClean="0"/>
              <a:t>Dimana</a:t>
            </a:r>
            <a:r>
              <a:rPr lang="en-US" dirty="0" smtClean="0"/>
              <a:t>	 : E (</a:t>
            </a:r>
            <a:r>
              <a:rPr lang="en-US" dirty="0" err="1" smtClean="0"/>
              <a:t>jumlah</a:t>
            </a:r>
            <a:r>
              <a:rPr lang="en-US" dirty="0" smtClean="0"/>
              <a:t> edge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flowgraph</a:t>
            </a:r>
            <a:r>
              <a:rPr lang="en-US" dirty="0" smtClean="0"/>
              <a:t>) = 14</a:t>
            </a:r>
          </a:p>
          <a:p>
            <a:r>
              <a:rPr lang="en-US" dirty="0" smtClean="0"/>
              <a:t>	  N (</a:t>
            </a:r>
            <a:r>
              <a:rPr lang="en-US" dirty="0" err="1" smtClean="0"/>
              <a:t>jumlah</a:t>
            </a:r>
            <a:r>
              <a:rPr lang="en-US" dirty="0" smtClean="0"/>
              <a:t> edge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flowgraph</a:t>
            </a:r>
            <a:r>
              <a:rPr lang="en-US" dirty="0" smtClean="0"/>
              <a:t>) = 11</a:t>
            </a:r>
          </a:p>
          <a:p>
            <a:r>
              <a:rPr lang="en-US" dirty="0" err="1" smtClean="0"/>
              <a:t>Penyelesaian</a:t>
            </a:r>
            <a:r>
              <a:rPr lang="en-US" dirty="0" smtClean="0"/>
              <a:t>	 : V(G) = 14 – 11 + 2 </a:t>
            </a:r>
          </a:p>
          <a:p>
            <a:r>
              <a:rPr lang="en-US" dirty="0" smtClean="0"/>
              <a:t>	: V(G) = 5</a:t>
            </a:r>
          </a:p>
          <a:p>
            <a:pPr lvl="0"/>
            <a:r>
              <a:rPr lang="en-US" dirty="0" smtClean="0"/>
              <a:t>2.Menghitung </a:t>
            </a:r>
            <a:r>
              <a:rPr lang="en-US" i="1" dirty="0" err="1" smtClean="0"/>
              <a:t>cylomatic</a:t>
            </a:r>
            <a:r>
              <a:rPr lang="en-US" i="1" dirty="0" smtClean="0"/>
              <a:t> complexity </a:t>
            </a:r>
            <a:r>
              <a:rPr lang="en-US" dirty="0" err="1" smtClean="0"/>
              <a:t>dari</a:t>
            </a:r>
            <a:r>
              <a:rPr lang="en-US" dirty="0" smtClean="0"/>
              <a:t> P </a:t>
            </a:r>
          </a:p>
          <a:p>
            <a:r>
              <a:rPr lang="en-US" dirty="0" smtClean="0"/>
              <a:t>P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yang </a:t>
            </a:r>
            <a:r>
              <a:rPr lang="en-US" dirty="0" err="1" smtClean="0"/>
              <a:t>menyatakan</a:t>
            </a:r>
            <a:r>
              <a:rPr lang="en-US" dirty="0" smtClean="0"/>
              <a:t> </a:t>
            </a:r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diagram </a:t>
            </a:r>
            <a:r>
              <a:rPr lang="en-US" dirty="0" err="1" smtClean="0"/>
              <a:t>alir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 V (G) = P + 1 </a:t>
            </a:r>
            <a:r>
              <a:rPr lang="en-US" dirty="0" err="1" smtClean="0"/>
              <a:t>dimana</a:t>
            </a:r>
            <a:r>
              <a:rPr lang="en-US" dirty="0" smtClean="0"/>
              <a:t> P = 4</a:t>
            </a:r>
          </a:p>
          <a:p>
            <a:r>
              <a:rPr lang="en-US" dirty="0" err="1" smtClean="0"/>
              <a:t>Penyelesaian</a:t>
            </a:r>
            <a:r>
              <a:rPr lang="en-US" dirty="0" smtClean="0"/>
              <a:t> : V(G) = 4 + 1 </a:t>
            </a:r>
          </a:p>
          <a:p>
            <a:r>
              <a:rPr lang="en-US" dirty="0" smtClean="0"/>
              <a:t>: V(G) = 5</a:t>
            </a:r>
          </a:p>
          <a:p>
            <a:pPr lvl="0"/>
            <a:r>
              <a:rPr lang="en-US" dirty="0" smtClean="0"/>
              <a:t>3. </a:t>
            </a:r>
            <a:r>
              <a:rPr lang="en-US" dirty="0" err="1" smtClean="0"/>
              <a:t>ndependent</a:t>
            </a:r>
            <a:r>
              <a:rPr lang="en-US" dirty="0" smtClean="0"/>
              <a:t> </a:t>
            </a:r>
            <a:r>
              <a:rPr lang="en-US" i="1" dirty="0" smtClean="0"/>
              <a:t>path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i="1" dirty="0" err="1" smtClean="0"/>
              <a:t>flowgraph</a:t>
            </a:r>
            <a:r>
              <a:rPr lang="en-US" i="1" dirty="0" smtClean="0"/>
              <a:t> </a:t>
            </a:r>
            <a:r>
              <a:rPr lang="en-US" dirty="0" err="1" smtClean="0"/>
              <a:t>diatas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 : </a:t>
            </a:r>
          </a:p>
          <a:p>
            <a:r>
              <a:rPr lang="en-US" dirty="0" smtClean="0"/>
              <a:t>Path 1 = 1-2-3-5-7-9-11</a:t>
            </a:r>
          </a:p>
          <a:p>
            <a:r>
              <a:rPr lang="en-US" dirty="0" smtClean="0"/>
              <a:t>Path 2 = 1-2-3-4 </a:t>
            </a:r>
          </a:p>
          <a:p>
            <a:r>
              <a:rPr lang="en-US" dirty="0" smtClean="0"/>
              <a:t>Path 3 = 1-2-3-5-6</a:t>
            </a:r>
          </a:p>
          <a:p>
            <a:r>
              <a:rPr lang="en-US" dirty="0" smtClean="0"/>
              <a:t>Path 4 = 1-2-3-5-7-8</a:t>
            </a:r>
          </a:p>
          <a:p>
            <a:r>
              <a:rPr lang="en-US" dirty="0" smtClean="0"/>
              <a:t>Path 3 = 1-2-3-5-7-9-10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53159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-1454726" y="17848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" name="Picture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5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384339" y="16946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51A35"/>
                </a:solidFill>
                <a:latin typeface="Berlin Sans FB" panose="020E0602020502020306" pitchFamily="34" charset="0"/>
              </a:rPr>
              <a:t>Bab</a:t>
            </a:r>
            <a:r>
              <a:rPr lang="en-US" sz="2400" dirty="0" smtClean="0">
                <a:solidFill>
                  <a:srgbClr val="051A35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5</a:t>
            </a:r>
            <a:endParaRPr lang="en-US" sz="2400" dirty="0">
              <a:solidFill>
                <a:srgbClr val="051A35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</a:t>
            </a:r>
            <a:r>
              <a:rPr lang="en-US" sz="2800" dirty="0" smtClean="0">
                <a:solidFill>
                  <a:srgbClr val="0A1D37"/>
                </a:solidFill>
                <a:latin typeface="Stencil" panose="040409050D0802020404" pitchFamily="82" charset="0"/>
              </a:rPr>
              <a:t>4</a:t>
            </a:r>
            <a:endParaRPr lang="en-US" sz="2800" dirty="0">
              <a:solidFill>
                <a:srgbClr val="0A1D37"/>
              </a:solidFill>
              <a:latin typeface="Stencil" panose="040409050D0802020404" pitchFamily="8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473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Hasil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Pembahasan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hlinkClick r:id="rId8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044700" y="1765300"/>
            <a:ext cx="266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KESIMPULAN DAN SARAN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190308" y="2275367"/>
            <a:ext cx="8995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KESIMPULAN</a:t>
            </a:r>
          </a:p>
          <a:p>
            <a:pPr algn="just"/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menyimpulkan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keberadaan</a:t>
            </a:r>
            <a:r>
              <a:rPr lang="en-US" dirty="0" smtClean="0"/>
              <a:t> data </a:t>
            </a:r>
            <a:r>
              <a:rPr lang="en-US" dirty="0" err="1" smtClean="0"/>
              <a:t>analitik</a:t>
            </a:r>
            <a:r>
              <a:rPr lang="en-US" dirty="0" smtClean="0"/>
              <a:t> </a:t>
            </a:r>
            <a:r>
              <a:rPr lang="en-US" dirty="0" err="1" smtClean="0"/>
              <a:t>reaksi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web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memudahkan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wawasan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tweet media </a:t>
            </a:r>
            <a:r>
              <a:rPr lang="en-US" dirty="0" err="1" smtClean="0"/>
              <a:t>sosial</a:t>
            </a:r>
            <a:r>
              <a:rPr lang="en-US" dirty="0" smtClean="0"/>
              <a:t>.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uji</a:t>
            </a:r>
            <a:r>
              <a:rPr lang="en-US" dirty="0" smtClean="0"/>
              <a:t> white box,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valid.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program yang </a:t>
            </a:r>
            <a:r>
              <a:rPr lang="en-US" dirty="0" err="1" smtClean="0"/>
              <a:t>disusun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peneliti</a:t>
            </a:r>
            <a:r>
              <a:rPr lang="en-US" dirty="0" smtClean="0"/>
              <a:t> </a:t>
            </a:r>
            <a:r>
              <a:rPr lang="en-US" dirty="0" err="1" smtClean="0"/>
              <a:t>bebas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alasan-alasan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, </a:t>
            </a:r>
            <a:r>
              <a:rPr lang="en-US" dirty="0" err="1" smtClean="0"/>
              <a:t>misalnya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dijamin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kebebasan</a:t>
            </a:r>
            <a:r>
              <a:rPr lang="en-US" dirty="0" smtClean="0"/>
              <a:t> </a:t>
            </a:r>
            <a:r>
              <a:rPr lang="en-US" dirty="0" err="1" smtClean="0"/>
              <a:t>dicantumkan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modul</a:t>
            </a:r>
            <a:r>
              <a:rPr lang="en-US" dirty="0" smtClean="0"/>
              <a:t>, </a:t>
            </a:r>
            <a:r>
              <a:rPr lang="en-US" dirty="0" err="1" smtClean="0"/>
              <a:t>mematuhi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larangan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siklus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bekerja</a:t>
            </a:r>
            <a:r>
              <a:rPr lang="en-US" dirty="0" smtClean="0"/>
              <a:t> minimal </a:t>
            </a:r>
            <a:r>
              <a:rPr lang="en-US" dirty="0" err="1" smtClean="0"/>
              <a:t>satu</a:t>
            </a:r>
            <a:r>
              <a:rPr lang="en-US" dirty="0" smtClean="0"/>
              <a:t> kali. .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proses</a:t>
            </a:r>
            <a:r>
              <a:rPr lang="en-US" dirty="0" smtClean="0"/>
              <a:t> internal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menjamin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endParaRPr lang="en-US" dirty="0" smtClean="0"/>
          </a:p>
          <a:p>
            <a:pPr algn="just"/>
            <a:r>
              <a:rPr lang="en-US" b="1" dirty="0" smtClean="0"/>
              <a:t>SARAN</a:t>
            </a:r>
          </a:p>
          <a:p>
            <a:pPr algn="just"/>
            <a:r>
              <a:rPr lang="en-US" dirty="0" smtClean="0"/>
              <a:t>Saran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penulis</a:t>
            </a:r>
            <a:r>
              <a:rPr lang="en-US" dirty="0" smtClean="0"/>
              <a:t> </a:t>
            </a:r>
            <a:r>
              <a:rPr lang="en-US" dirty="0" err="1" smtClean="0"/>
              <a:t>berikan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lanjut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pengembangan</a:t>
            </a:r>
            <a:r>
              <a:rPr lang="en-US" dirty="0" smtClean="0"/>
              <a:t> </a:t>
            </a:r>
            <a:r>
              <a:rPr lang="en-US" dirty="0" err="1" smtClean="0"/>
              <a:t>selanjutnya</a:t>
            </a:r>
            <a:r>
              <a:rPr lang="en-US" dirty="0" smtClean="0"/>
              <a:t> agar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indah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</a:t>
            </a:r>
            <a:r>
              <a:rPr lang="en-US" dirty="0" err="1" smtClean="0"/>
              <a:t>fitur-fitur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menikmati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menonton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terhubung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xmlns="" id="{41097601-48A2-497B-AAE2-4E5B5BABC5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92878" y="5621595"/>
            <a:ext cx="682389" cy="64237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774C87B6-93B6-481E-9FD9-2EC4A1E8A033}"/>
              </a:ext>
            </a:extLst>
          </p:cNvPr>
          <p:cNvSpPr/>
          <p:nvPr/>
        </p:nvSpPr>
        <p:spPr>
          <a:xfrm flipH="1">
            <a:off x="0" y="-1354745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D8AFAB-64AF-4741-B60B-6B54953B1418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0E31AE3E-FE66-4971-8EFB-0DAA0552E2B0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xmlns="" id="{427FA60B-3D96-4E8C-851D-5C220FBF88F2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xmlns="" id="{EAD5F191-2BF8-447E-BBFA-7AF124ABDA94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xmlns="" id="{88B2DB02-6B50-4506-BE0D-5AE9232BC9ED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xmlns="" id="{BE574E6E-ECE1-4C1B-9428-2288150FF3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27FE27D-CFFA-45BF-85C6-70D5C8DC7D98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3A32D80-46D4-470A-917B-E8423756CDE9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49BE682-2362-4BFA-9DE2-210985F6F32A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1C8E877-FAB1-418A-A85C-3AEA4224EC0C}"/>
              </a:ext>
            </a:extLst>
          </p:cNvPr>
          <p:cNvSpPr txBox="1"/>
          <p:nvPr/>
        </p:nvSpPr>
        <p:spPr>
          <a:xfrm>
            <a:off x="3775754" y="1434502"/>
            <a:ext cx="64097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err="1">
                <a:solidFill>
                  <a:srgbClr val="051A35"/>
                </a:solidFill>
                <a:latin typeface="Balimoon" panose="00000500000000000000" pitchFamily="50" charset="0"/>
              </a:rPr>
              <a:t>Terima</a:t>
            </a:r>
            <a:r>
              <a:rPr lang="en-US" sz="9600" dirty="0">
                <a:solidFill>
                  <a:srgbClr val="051A35"/>
                </a:solidFill>
                <a:latin typeface="Balimoon" panose="00000500000000000000" pitchFamily="50" charset="0"/>
              </a:rPr>
              <a:t> </a:t>
            </a:r>
            <a:r>
              <a:rPr lang="en-US" sz="13800" dirty="0">
                <a:solidFill>
                  <a:srgbClr val="051A35"/>
                </a:solidFill>
                <a:latin typeface="Balimoon" panose="00000500000000000000" pitchFamily="50" charset="0"/>
              </a:rPr>
              <a:t>Kasih</a:t>
            </a:r>
            <a:endParaRPr lang="en-US" sz="9600" dirty="0">
              <a:solidFill>
                <a:srgbClr val="051A35"/>
              </a:solidFill>
              <a:latin typeface="Balimoon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8D4298-FCBE-481D-8397-C26749C356BC}"/>
              </a:ext>
            </a:extLst>
          </p:cNvPr>
          <p:cNvSpPr txBox="1"/>
          <p:nvPr/>
        </p:nvSpPr>
        <p:spPr>
          <a:xfrm>
            <a:off x="4940710" y="3587657"/>
            <a:ext cx="4041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 smtClean="0">
                <a:solidFill>
                  <a:srgbClr val="BE7434"/>
                </a:solidFill>
                <a:latin typeface="Avocados" pitchFamily="2" charset="0"/>
              </a:rPr>
              <a:t>Ada</a:t>
            </a:r>
            <a:r>
              <a:rPr lang="en-US" sz="28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800" dirty="0" err="1" smtClean="0">
                <a:solidFill>
                  <a:srgbClr val="BE7434"/>
                </a:solidFill>
                <a:latin typeface="Avocados" pitchFamily="2" charset="0"/>
              </a:rPr>
              <a:t>Pertanyaan</a:t>
            </a:r>
            <a:r>
              <a:rPr lang="en-US" sz="2800" dirty="0" smtClean="0">
                <a:solidFill>
                  <a:srgbClr val="BE7434"/>
                </a:solidFill>
                <a:latin typeface="Avocados" pitchFamily="2" charset="0"/>
              </a:rPr>
              <a:t>?</a:t>
            </a:r>
            <a:endParaRPr lang="en-US" sz="2800" dirty="0">
              <a:solidFill>
                <a:srgbClr val="BE7434"/>
              </a:solidFill>
              <a:latin typeface="Avocados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529882C-A612-4FCC-974B-EB64FBD08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884" y="1037473"/>
            <a:ext cx="4815349" cy="4815349"/>
          </a:xfrm>
          <a:prstGeom prst="rect">
            <a:avLst/>
          </a:prstGeom>
        </p:spPr>
      </p:pic>
      <p:pic>
        <p:nvPicPr>
          <p:cNvPr id="18" name="Picture 17" descr="unasman-logo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5626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11BEBB06-54C9-4C25-9E3A-6F4B1FE05E14}"/>
              </a:ext>
            </a:extLst>
          </p:cNvPr>
          <p:cNvSpPr/>
          <p:nvPr/>
        </p:nvSpPr>
        <p:spPr>
          <a:xfrm flipH="1">
            <a:off x="0" y="-53073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xmlns="" id="{D9EE3A45-D2C5-4F1A-8534-47D53CBDCE0E}"/>
              </a:ext>
            </a:extLst>
          </p:cNvPr>
          <p:cNvSpPr txBox="1"/>
          <p:nvPr/>
        </p:nvSpPr>
        <p:spPr>
          <a:xfrm>
            <a:off x="-1995656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xmlns="" id="{26B20581-3AEC-4273-A034-2008D7088B4C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xmlns="" id="{95CC1EA1-AE15-4689-970F-B4DF99D0A4F6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5" name="Picture 14">
            <a:hlinkClick r:id="rId5" action="ppaction://hlinksldjump"/>
            <a:extLst>
              <a:ext uri="{FF2B5EF4-FFF2-40B4-BE49-F238E27FC236}">
                <a16:creationId xmlns:a16="http://schemas.microsoft.com/office/drawing/2014/main" xmlns="" id="{DA8C77BF-1FD7-4E7C-84DD-A19A9F70C1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6" name="Picture 15">
            <a:hlinkClick r:id="rId7" action="ppaction://hlinksldjump"/>
            <a:extLst>
              <a:ext uri="{FF2B5EF4-FFF2-40B4-BE49-F238E27FC236}">
                <a16:creationId xmlns:a16="http://schemas.microsoft.com/office/drawing/2014/main" xmlns="" id="{AA8991CF-1D2D-4301-8B13-1FBC3E8A3C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446EC9E-9A48-4C87-A2A6-0CB8A2D45668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1A7C3EF-97A2-4577-B741-C11046E26730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7BC74F5-B98B-4C24-AD60-4C15B85BAC95}"/>
              </a:ext>
            </a:extLst>
          </p:cNvPr>
          <p:cNvSpPr txBox="1"/>
          <p:nvPr/>
        </p:nvSpPr>
        <p:spPr>
          <a:xfrm>
            <a:off x="475697" y="168323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47900F8-87D5-469D-8682-576AFEE0C42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 rot="379696" flipH="1">
            <a:off x="1418966" y="3813556"/>
            <a:ext cx="1322844" cy="22299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64AF68C-8FEC-4EF7-8A20-30773DEE2DC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4614"/>
          <a:stretch/>
        </p:blipFill>
        <p:spPr>
          <a:xfrm rot="21220304">
            <a:off x="10639534" y="3656378"/>
            <a:ext cx="1523436" cy="2332964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9610FA3E-2FD1-4157-A3F5-68D901E7ABCC}"/>
              </a:ext>
            </a:extLst>
          </p:cNvPr>
          <p:cNvSpPr/>
          <p:nvPr/>
        </p:nvSpPr>
        <p:spPr>
          <a:xfrm>
            <a:off x="5485164" y="2912388"/>
            <a:ext cx="2600704" cy="3593065"/>
          </a:xfrm>
          <a:prstGeom prst="roundRect">
            <a:avLst/>
          </a:prstGeom>
          <a:solidFill>
            <a:srgbClr val="BF7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err="1" smtClean="0">
                <a:latin typeface="Berlin Sans FB" pitchFamily="34" charset="0"/>
              </a:rPr>
              <a:t>Sistem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hanya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mendeteksi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kata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hanya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di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sosial</a:t>
            </a:r>
            <a:r>
              <a:rPr lang="en-US" dirty="0" smtClean="0">
                <a:latin typeface="Berlin Sans FB" pitchFamily="34" charset="0"/>
              </a:rPr>
              <a:t> media (</a:t>
            </a:r>
            <a:r>
              <a:rPr lang="en-US" dirty="0" err="1" smtClean="0">
                <a:latin typeface="Berlin Sans FB" pitchFamily="34" charset="0"/>
              </a:rPr>
              <a:t>Facebook</a:t>
            </a:r>
            <a:r>
              <a:rPr lang="en-US" dirty="0" smtClean="0">
                <a:latin typeface="Berlin Sans FB" pitchFamily="34" charset="0"/>
              </a:rPr>
              <a:t>, Twitter, Google)</a:t>
            </a:r>
          </a:p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999ACA2-4288-4C58-B787-358891FF4DB2}"/>
              </a:ext>
            </a:extLst>
          </p:cNvPr>
          <p:cNvSpPr txBox="1"/>
          <p:nvPr/>
        </p:nvSpPr>
        <p:spPr>
          <a:xfrm>
            <a:off x="5365686" y="818923"/>
            <a:ext cx="2449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A1D37"/>
                </a:solidFill>
                <a:latin typeface="Stencil" panose="040409050D0802020404" pitchFamily="82" charset="0"/>
              </a:rPr>
              <a:t>BAB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594E1FDC-676D-4E2E-B2C0-47BFCFFD9071}"/>
              </a:ext>
            </a:extLst>
          </p:cNvPr>
          <p:cNvSpPr/>
          <p:nvPr/>
        </p:nvSpPr>
        <p:spPr>
          <a:xfrm>
            <a:off x="2789445" y="2935700"/>
            <a:ext cx="2600704" cy="3593065"/>
          </a:xfrm>
          <a:prstGeom prst="roundRect">
            <a:avLst/>
          </a:prstGeom>
          <a:solidFill>
            <a:srgbClr val="BF7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Berlin Sans FB" pitchFamily="34" charset="0"/>
              </a:rPr>
              <a:t>Pendeteksian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pencarian</a:t>
            </a:r>
            <a:r>
              <a:rPr lang="en-US" dirty="0" smtClean="0">
                <a:latin typeface="Berlin Sans FB" pitchFamily="34" charset="0"/>
              </a:rPr>
              <a:t> media online </a:t>
            </a:r>
            <a:r>
              <a:rPr lang="en-US" dirty="0" err="1" smtClean="0">
                <a:latin typeface="Berlin Sans FB" pitchFamily="34" charset="0"/>
              </a:rPr>
              <a:t>dalam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bahasa</a:t>
            </a:r>
            <a:r>
              <a:rPr lang="en-US" dirty="0" smtClean="0">
                <a:latin typeface="Berlin Sans FB" pitchFamily="34" charset="0"/>
              </a:rPr>
              <a:t> Indonesia yang </a:t>
            </a:r>
            <a:r>
              <a:rPr lang="en-US" dirty="0" err="1" smtClean="0">
                <a:latin typeface="Berlin Sans FB" pitchFamily="34" charset="0"/>
              </a:rPr>
              <a:t>tidak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terdapat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penyingkatan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kata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ataupun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penambahan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angka</a:t>
            </a:r>
            <a:endParaRPr lang="en-US" dirty="0">
              <a:latin typeface="Berlin Sans FB" pitchFamily="34" charset="0"/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xmlns="" id="{2C7E9BA5-D8C9-4EF1-8853-2146E8769EEB}"/>
              </a:ext>
            </a:extLst>
          </p:cNvPr>
          <p:cNvSpPr/>
          <p:nvPr/>
        </p:nvSpPr>
        <p:spPr>
          <a:xfrm>
            <a:off x="3428518" y="2166048"/>
            <a:ext cx="1417573" cy="1454727"/>
          </a:xfrm>
          <a:prstGeom prst="flowChartConnector">
            <a:avLst/>
          </a:prstGeom>
          <a:solidFill>
            <a:srgbClr val="F6E9D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xmlns="" id="{D365FC4F-D12D-4479-947B-984181B45120}"/>
              </a:ext>
            </a:extLst>
          </p:cNvPr>
          <p:cNvSpPr/>
          <p:nvPr/>
        </p:nvSpPr>
        <p:spPr>
          <a:xfrm>
            <a:off x="6076729" y="2131585"/>
            <a:ext cx="1417573" cy="1454727"/>
          </a:xfrm>
          <a:prstGeom prst="flowChartConnector">
            <a:avLst/>
          </a:prstGeom>
          <a:solidFill>
            <a:srgbClr val="F6E9D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896AAF9E-24C1-46B9-9FBB-F7E5736ACFF6}"/>
              </a:ext>
            </a:extLst>
          </p:cNvPr>
          <p:cNvSpPr/>
          <p:nvPr/>
        </p:nvSpPr>
        <p:spPr>
          <a:xfrm>
            <a:off x="8180883" y="2952349"/>
            <a:ext cx="2600704" cy="3593065"/>
          </a:xfrm>
          <a:prstGeom prst="roundRect">
            <a:avLst/>
          </a:prstGeom>
          <a:solidFill>
            <a:srgbClr val="BF7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err="1" smtClean="0">
                <a:latin typeface="Berlin Sans FB" pitchFamily="34" charset="0"/>
              </a:rPr>
              <a:t>Sistem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pencarian</a:t>
            </a:r>
            <a:r>
              <a:rPr lang="en-US" dirty="0" smtClean="0">
                <a:latin typeface="Berlin Sans FB" pitchFamily="34" charset="0"/>
              </a:rPr>
              <a:t> media online </a:t>
            </a:r>
            <a:r>
              <a:rPr lang="en-US" dirty="0" err="1" smtClean="0">
                <a:latin typeface="Berlin Sans FB" pitchFamily="34" charset="0"/>
              </a:rPr>
              <a:t>dialakukan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dengan</a:t>
            </a:r>
            <a:r>
              <a:rPr lang="en-US" dirty="0" smtClean="0">
                <a:latin typeface="Berlin Sans FB" pitchFamily="34" charset="0"/>
              </a:rPr>
              <a:t> </a:t>
            </a:r>
            <a:r>
              <a:rPr lang="en-US" dirty="0" err="1" smtClean="0">
                <a:latin typeface="Berlin Sans FB" pitchFamily="34" charset="0"/>
              </a:rPr>
              <a:t>MetodeClustering</a:t>
            </a:r>
            <a:r>
              <a:rPr lang="en-US" dirty="0" smtClean="0">
                <a:latin typeface="Berlin Sans FB" pitchFamily="34" charset="0"/>
              </a:rPr>
              <a:t> K-Means.</a:t>
            </a:r>
          </a:p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xmlns="" id="{8E71B4F8-521A-4008-BE79-1A5B5125151C}"/>
              </a:ext>
            </a:extLst>
          </p:cNvPr>
          <p:cNvSpPr/>
          <p:nvPr/>
        </p:nvSpPr>
        <p:spPr>
          <a:xfrm>
            <a:off x="8772448" y="2171546"/>
            <a:ext cx="1417573" cy="1454727"/>
          </a:xfrm>
          <a:prstGeom prst="flowChartConnector">
            <a:avLst/>
          </a:prstGeom>
          <a:solidFill>
            <a:srgbClr val="F6E9D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BAED95C-8BD1-4E85-B914-BF43AD609AAD}"/>
              </a:ext>
            </a:extLst>
          </p:cNvPr>
          <p:cNvSpPr txBox="1"/>
          <p:nvPr/>
        </p:nvSpPr>
        <p:spPr>
          <a:xfrm>
            <a:off x="5065956" y="1066608"/>
            <a:ext cx="3808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Batasan</a:t>
            </a:r>
            <a:r>
              <a:rPr lang="en-US" sz="54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Masalah</a:t>
            </a:r>
            <a:endParaRPr lang="en-US" sz="54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60382DD9-0C58-4919-A063-D3D89A1CB0FB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xmlns="" id="{C7CC1713-8026-4D5F-94E6-85DDE44B4B46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pic>
        <p:nvPicPr>
          <p:cNvPr id="36" name="Picture 35" descr="unasman-logo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TextBox 41">
            <a:hlinkClick r:id="rId12" action="ppaction://hlinksldjump"/>
            <a:extLst>
              <a:ext uri="{FF2B5EF4-FFF2-40B4-BE49-F238E27FC236}">
                <a16:creationId xmlns:a16="http://schemas.microsoft.com/office/drawing/2014/main" xmlns="" id="{EEC99F38-06C2-478A-A9A3-3C80726CCD9E}"/>
              </a:ext>
            </a:extLst>
          </p:cNvPr>
          <p:cNvSpPr txBox="1"/>
          <p:nvPr/>
        </p:nvSpPr>
        <p:spPr>
          <a:xfrm>
            <a:off x="989798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Penelitian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Terkait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43" name="TextBox 42">
            <a:hlinkClick r:id="rId13" action="ppaction://hlinksldjump"/>
            <a:extLst>
              <a:ext uri="{FF2B5EF4-FFF2-40B4-BE49-F238E27FC236}">
                <a16:creationId xmlns:a16="http://schemas.microsoft.com/office/drawing/2014/main" xmlns="" id="{B9520858-5824-40E9-B192-5EDA383DA933}"/>
              </a:ext>
            </a:extLst>
          </p:cNvPr>
          <p:cNvSpPr txBox="1"/>
          <p:nvPr/>
        </p:nvSpPr>
        <p:spPr>
          <a:xfrm>
            <a:off x="805745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Berlin Sans FB" panose="020E0602020502020306" pitchFamily="34" charset="0"/>
              </a:rPr>
              <a:t>Batasan</a:t>
            </a:r>
            <a:r>
              <a:rPr lang="en-US" dirty="0" smtClean="0">
                <a:latin typeface="Berlin Sans FB" panose="020E0602020502020306" pitchFamily="34" charset="0"/>
              </a:rPr>
              <a:t> </a:t>
            </a:r>
            <a:r>
              <a:rPr lang="en-US" dirty="0" err="1">
                <a:latin typeface="Berlin Sans FB" panose="020E0602020502020306" pitchFamily="34" charset="0"/>
              </a:rPr>
              <a:t>Masalah</a:t>
            </a: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xmlns="" id="{73E14B17-F152-4887-B6EB-3CEF6527C53E}"/>
              </a:ext>
            </a:extLst>
          </p:cNvPr>
          <p:cNvSpPr txBox="1"/>
          <p:nvPr/>
        </p:nvSpPr>
        <p:spPr>
          <a:xfrm>
            <a:off x="6118512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Rumusan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45" name="TextBox 44">
            <a:hlinkClick r:id="rId2" action="ppaction://hlinksldjump"/>
            <a:extLst>
              <a:ext uri="{FF2B5EF4-FFF2-40B4-BE49-F238E27FC236}">
                <a16:creationId xmlns:a16="http://schemas.microsoft.com/office/drawing/2014/main" xmlns="" id="{661D573A-29D1-45FF-B53E-5A57486D3ADB}"/>
              </a:ext>
            </a:extLst>
          </p:cNvPr>
          <p:cNvSpPr txBox="1"/>
          <p:nvPr/>
        </p:nvSpPr>
        <p:spPr>
          <a:xfrm>
            <a:off x="4177278" y="196122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Latar</a:t>
            </a:r>
            <a:r>
              <a:rPr lang="en-US" dirty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Belakang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2BA9530B-BA5F-48B4-A97D-6213DA8E1C72}"/>
              </a:ext>
            </a:extLst>
          </p:cNvPr>
          <p:cNvCxnSpPr/>
          <p:nvPr/>
        </p:nvCxnSpPr>
        <p:spPr>
          <a:xfrm>
            <a:off x="8553019" y="603006"/>
            <a:ext cx="1235242" cy="0"/>
          </a:xfrm>
          <a:prstGeom prst="line">
            <a:avLst/>
          </a:prstGeom>
          <a:ln w="38100">
            <a:solidFill>
              <a:srgbClr val="D69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17258" y="224971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D69C6C"/>
                </a:solidFill>
              </a:rPr>
              <a:t>1</a:t>
            </a:r>
            <a:endParaRPr lang="en-US" sz="7200" dirty="0">
              <a:solidFill>
                <a:srgbClr val="D69C6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80629" y="2213431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D69C6C"/>
                </a:solidFill>
              </a:rPr>
              <a:t>2</a:t>
            </a:r>
            <a:endParaRPr lang="en-US" sz="7200" dirty="0">
              <a:solidFill>
                <a:srgbClr val="D69C6C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65773" y="219891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D69C6C"/>
                </a:solidFill>
              </a:rPr>
              <a:t>3</a:t>
            </a:r>
            <a:endParaRPr lang="en-US" sz="7200" dirty="0">
              <a:solidFill>
                <a:srgbClr val="D69C6C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69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5AA97AFF-4815-4007-B56C-DE1253465DBE}"/>
              </a:ext>
            </a:extLst>
          </p:cNvPr>
          <p:cNvSpPr/>
          <p:nvPr/>
        </p:nvSpPr>
        <p:spPr>
          <a:xfrm flipH="1">
            <a:off x="0" y="-53073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xmlns="" id="{235FD1C2-6D50-4B24-A040-181C70F32232}"/>
              </a:ext>
            </a:extLst>
          </p:cNvPr>
          <p:cNvSpPr txBox="1"/>
          <p:nvPr/>
        </p:nvSpPr>
        <p:spPr>
          <a:xfrm>
            <a:off x="-2290624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xmlns="" id="{D5524EA7-314A-4ED7-81A7-593E238F1015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xmlns="" id="{DCDEAF8E-C534-411C-B6E3-4D43D6F55DA5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5" name="Picture 14">
            <a:hlinkClick r:id="rId5" action="ppaction://hlinksldjump"/>
            <a:extLst>
              <a:ext uri="{FF2B5EF4-FFF2-40B4-BE49-F238E27FC236}">
                <a16:creationId xmlns:a16="http://schemas.microsoft.com/office/drawing/2014/main" xmlns="" id="{AA275856-06A6-4E55-BDCD-AC2ECDD329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6" name="Picture 15">
            <a:hlinkClick r:id="rId7" action="ppaction://hlinksldjump"/>
            <a:extLst>
              <a:ext uri="{FF2B5EF4-FFF2-40B4-BE49-F238E27FC236}">
                <a16:creationId xmlns:a16="http://schemas.microsoft.com/office/drawing/2014/main" xmlns="" id="{DC4566CD-8E02-4377-A500-88F6445707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5AE2800-BDE8-4097-9D79-8D19CCFC462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F403427-6AEB-4181-8021-C9DC5B9D61B4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2EA8C0-D72D-4166-B9A8-41AEE2568BA6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7BD7851-4517-4623-85BC-3472A2E95066}"/>
              </a:ext>
            </a:extLst>
          </p:cNvPr>
          <p:cNvSpPr txBox="1"/>
          <p:nvPr/>
        </p:nvSpPr>
        <p:spPr>
          <a:xfrm>
            <a:off x="475697" y="168323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8796B4EC-EEEE-4612-AD72-EA744FE3D2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293" y="2727086"/>
            <a:ext cx="2771274" cy="2771274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xmlns="" id="{A86A8D3A-0B04-4E99-979D-253842484559}"/>
              </a:ext>
            </a:extLst>
          </p:cNvPr>
          <p:cNvCxnSpPr>
            <a:cxnSpLocks/>
          </p:cNvCxnSpPr>
          <p:nvPr/>
        </p:nvCxnSpPr>
        <p:spPr>
          <a:xfrm rot="10800000">
            <a:off x="4914651" y="2536033"/>
            <a:ext cx="1158836" cy="893455"/>
          </a:xfrm>
          <a:prstGeom prst="bentConnector3">
            <a:avLst/>
          </a:prstGeom>
          <a:ln w="28575">
            <a:solidFill>
              <a:srgbClr val="0A1D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CFB358B-728D-49ED-BBC0-948ADC1A6044}"/>
              </a:ext>
            </a:extLst>
          </p:cNvPr>
          <p:cNvSpPr txBox="1"/>
          <p:nvPr/>
        </p:nvSpPr>
        <p:spPr>
          <a:xfrm>
            <a:off x="2213810" y="2304010"/>
            <a:ext cx="2837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gency FB" pitchFamily="34" charset="0"/>
              </a:rPr>
              <a:t>Michael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b="1" dirty="0" err="1" smtClean="0">
                <a:latin typeface="Agency FB" pitchFamily="34" charset="0"/>
              </a:rPr>
              <a:t>Ardita</a:t>
            </a:r>
            <a:r>
              <a:rPr lang="en-US" sz="2000" b="1" dirty="0" smtClean="0">
                <a:latin typeface="Agency FB" pitchFamily="34" charset="0"/>
              </a:rPr>
              <a:t>,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dirty="0" err="1" smtClean="0">
                <a:latin typeface="Agency FB" pitchFamily="34" charset="0"/>
              </a:rPr>
              <a:t>tahun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b="1" dirty="0" smtClean="0">
                <a:latin typeface="Agency FB" pitchFamily="34" charset="0"/>
              </a:rPr>
              <a:t>2020</a:t>
            </a:r>
          </a:p>
          <a:p>
            <a:pPr algn="ctr"/>
            <a:r>
              <a:rPr lang="en-US" sz="2000" dirty="0" smtClean="0">
                <a:latin typeface="Agency FB" pitchFamily="34" charset="0"/>
              </a:rPr>
              <a:t>“Web Usage Mining </a:t>
            </a:r>
            <a:r>
              <a:rPr lang="en-US" sz="2000" dirty="0" err="1" smtClean="0">
                <a:latin typeface="Agency FB" pitchFamily="34" charset="0"/>
              </a:rPr>
              <a:t>Menggunakan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dirty="0" err="1" smtClean="0">
                <a:latin typeface="Agency FB" pitchFamily="34" charset="0"/>
              </a:rPr>
              <a:t>Algoritma</a:t>
            </a:r>
            <a:r>
              <a:rPr lang="en-US" sz="2000" dirty="0" smtClean="0">
                <a:latin typeface="Agency FB" pitchFamily="34" charset="0"/>
              </a:rPr>
              <a:t> Clustering K-Mean”</a:t>
            </a:r>
            <a:endParaRPr lang="en-US" sz="2000" dirty="0">
              <a:latin typeface="Agency FB" pitchFamily="34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xmlns="" id="{936A59CD-3664-4C7A-8E0D-C40153A42BB4}"/>
              </a:ext>
            </a:extLst>
          </p:cNvPr>
          <p:cNvCxnSpPr>
            <a:cxnSpLocks/>
          </p:cNvCxnSpPr>
          <p:nvPr/>
        </p:nvCxnSpPr>
        <p:spPr>
          <a:xfrm rot="10800000" flipH="1">
            <a:off x="7639154" y="2521676"/>
            <a:ext cx="1158836" cy="893455"/>
          </a:xfrm>
          <a:prstGeom prst="bentConnector3">
            <a:avLst/>
          </a:prstGeom>
          <a:ln w="28575">
            <a:solidFill>
              <a:srgbClr val="0A1D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8653574-85B0-4781-877F-C064E33DE257}"/>
              </a:ext>
            </a:extLst>
          </p:cNvPr>
          <p:cNvSpPr txBox="1"/>
          <p:nvPr/>
        </p:nvSpPr>
        <p:spPr>
          <a:xfrm>
            <a:off x="8708605" y="2284049"/>
            <a:ext cx="28379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latin typeface="Agency FB" panose="020B0503020202020204" pitchFamily="34" charset="0"/>
              </a:rPr>
              <a:t>Hidayatul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latin typeface="Agency FB" panose="020B0503020202020204" pitchFamily="34" charset="0"/>
              </a:rPr>
              <a:t>Fitri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dan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latin typeface="Agency FB" panose="020B0503020202020204" pitchFamily="34" charset="0"/>
              </a:rPr>
              <a:t>Eko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latin typeface="Agency FB" panose="020B0503020202020204" pitchFamily="34" charset="0"/>
              </a:rPr>
              <a:t>Prasety</a:t>
            </a:r>
            <a:r>
              <a:rPr lang="en-US" sz="2000" dirty="0" smtClean="0">
                <a:latin typeface="Agency FB" panose="020B0503020202020204" pitchFamily="34" charset="0"/>
              </a:rPr>
              <a:t>, </a:t>
            </a:r>
            <a:r>
              <a:rPr lang="en-US" sz="2000" dirty="0" err="1" smtClean="0">
                <a:latin typeface="Agency FB" panose="020B0503020202020204" pitchFamily="34" charset="0"/>
              </a:rPr>
              <a:t>tahun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smtClean="0">
                <a:latin typeface="Agency FB" panose="020B0503020202020204" pitchFamily="34" charset="0"/>
              </a:rPr>
              <a:t>2018</a:t>
            </a:r>
          </a:p>
          <a:p>
            <a:pPr algn="ctr"/>
            <a:r>
              <a:rPr lang="en-US" sz="2000" dirty="0" smtClean="0">
                <a:latin typeface="Agency FB" panose="020B0503020202020204" pitchFamily="34" charset="0"/>
              </a:rPr>
              <a:t>“</a:t>
            </a:r>
            <a:r>
              <a:rPr lang="en-US" sz="2000" dirty="0" err="1" smtClean="0">
                <a:latin typeface="Agency FB" panose="020B0503020202020204" pitchFamily="34" charset="0"/>
              </a:rPr>
              <a:t>Penerapan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Metode</a:t>
            </a:r>
            <a:r>
              <a:rPr lang="en-US" sz="2000" dirty="0" smtClean="0">
                <a:latin typeface="Agency FB" panose="020B0503020202020204" pitchFamily="34" charset="0"/>
              </a:rPr>
              <a:t> Clustering </a:t>
            </a:r>
            <a:r>
              <a:rPr lang="en-US" sz="2000" dirty="0" err="1" smtClean="0">
                <a:latin typeface="Agency FB" panose="020B0503020202020204" pitchFamily="34" charset="0"/>
              </a:rPr>
              <a:t>dengan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Algoritma</a:t>
            </a:r>
            <a:r>
              <a:rPr lang="en-US" sz="2000" dirty="0" smtClean="0">
                <a:latin typeface="Agency FB" panose="020B0503020202020204" pitchFamily="34" charset="0"/>
              </a:rPr>
              <a:t> K-Means </a:t>
            </a:r>
            <a:r>
              <a:rPr lang="en-US" sz="2000" dirty="0" err="1" smtClean="0">
                <a:latin typeface="Agency FB" panose="020B0503020202020204" pitchFamily="34" charset="0"/>
              </a:rPr>
              <a:t>pada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Pengelompokkan</a:t>
            </a:r>
            <a:r>
              <a:rPr lang="en-US" sz="2000" dirty="0" smtClean="0">
                <a:latin typeface="Agency FB" panose="020B0503020202020204" pitchFamily="34" charset="0"/>
              </a:rPr>
              <a:t> Data </a:t>
            </a:r>
            <a:r>
              <a:rPr lang="en-US" sz="2000" dirty="0" err="1" smtClean="0">
                <a:latin typeface="Agency FB" panose="020B0503020202020204" pitchFamily="34" charset="0"/>
              </a:rPr>
              <a:t>Calon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Mahasiswa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Baru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di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Universitas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Muhammadiyah</a:t>
            </a:r>
            <a:r>
              <a:rPr lang="en-US" sz="2000" dirty="0" smtClean="0">
                <a:latin typeface="Agency FB" panose="020B0503020202020204" pitchFamily="34" charset="0"/>
              </a:rPr>
              <a:t> Yogyakarta ”</a:t>
            </a:r>
            <a:endParaRPr lang="en-US" sz="2000" dirty="0">
              <a:latin typeface="Agency FB" panose="020B0503020202020204" pitchFamily="34" charset="0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xmlns="" id="{25BCD9FB-46B1-4BCC-9EC4-89D9CCA8BF08}"/>
              </a:ext>
            </a:extLst>
          </p:cNvPr>
          <p:cNvCxnSpPr>
            <a:cxnSpLocks/>
          </p:cNvCxnSpPr>
          <p:nvPr/>
        </p:nvCxnSpPr>
        <p:spPr>
          <a:xfrm rot="10800000">
            <a:off x="4862287" y="4005943"/>
            <a:ext cx="1198165" cy="577148"/>
          </a:xfrm>
          <a:prstGeom prst="bentConnector3">
            <a:avLst>
              <a:gd name="adj1" fmla="val 50000"/>
            </a:avLst>
          </a:prstGeom>
          <a:ln w="28575">
            <a:solidFill>
              <a:srgbClr val="0A1D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C440F5B-50C2-4C42-8E52-711688FF6BA2}"/>
              </a:ext>
            </a:extLst>
          </p:cNvPr>
          <p:cNvSpPr txBox="1"/>
          <p:nvPr/>
        </p:nvSpPr>
        <p:spPr>
          <a:xfrm>
            <a:off x="2189674" y="3843631"/>
            <a:ext cx="2837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latin typeface="Agency FB" panose="020B0503020202020204" pitchFamily="34" charset="0"/>
              </a:rPr>
              <a:t>Penda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latin typeface="Agency FB" panose="020B0503020202020204" pitchFamily="34" charset="0"/>
              </a:rPr>
              <a:t>Sudarto</a:t>
            </a:r>
            <a:r>
              <a:rPr lang="en-US" sz="2000" dirty="0" smtClean="0">
                <a:latin typeface="Agency FB" panose="020B0503020202020204" pitchFamily="34" charset="0"/>
              </a:rPr>
              <a:t>, </a:t>
            </a:r>
            <a:r>
              <a:rPr lang="en-US" sz="2000" dirty="0" err="1" smtClean="0">
                <a:latin typeface="Agency FB" panose="020B0503020202020204" pitchFamily="34" charset="0"/>
              </a:rPr>
              <a:t>tahun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smtClean="0">
                <a:latin typeface="Agency FB" panose="020B0503020202020204" pitchFamily="34" charset="0"/>
              </a:rPr>
              <a:t>2018</a:t>
            </a:r>
          </a:p>
          <a:p>
            <a:pPr algn="ctr"/>
            <a:r>
              <a:rPr lang="en-US" sz="2000" dirty="0" smtClean="0">
                <a:latin typeface="Agency FB" panose="020B0503020202020204" pitchFamily="34" charset="0"/>
              </a:rPr>
              <a:t>“</a:t>
            </a:r>
            <a:r>
              <a:rPr lang="en-US" sz="2000" dirty="0" err="1" smtClean="0">
                <a:latin typeface="Agency FB" panose="020B0503020202020204" pitchFamily="34" charset="0"/>
              </a:rPr>
              <a:t>Perancangan</a:t>
            </a:r>
            <a:r>
              <a:rPr lang="en-US" sz="2000" dirty="0" smtClean="0">
                <a:latin typeface="Agency FB" panose="020B0503020202020204" pitchFamily="34" charset="0"/>
              </a:rPr>
              <a:t> Website </a:t>
            </a:r>
            <a:r>
              <a:rPr lang="en-US" sz="2000" dirty="0" err="1" smtClean="0">
                <a:latin typeface="Agency FB" panose="020B0503020202020204" pitchFamily="34" charset="0"/>
              </a:rPr>
              <a:t>Sebagai</a:t>
            </a:r>
            <a:r>
              <a:rPr lang="en-US" sz="2000" dirty="0" smtClean="0">
                <a:latin typeface="Agency FB" panose="020B0503020202020204" pitchFamily="34" charset="0"/>
              </a:rPr>
              <a:t> Media </a:t>
            </a:r>
            <a:r>
              <a:rPr lang="en-US" sz="2000" dirty="0" err="1" smtClean="0">
                <a:latin typeface="Agency FB" panose="020B0503020202020204" pitchFamily="34" charset="0"/>
              </a:rPr>
              <a:t>Promosi</a:t>
            </a:r>
            <a:r>
              <a:rPr lang="en-US" sz="2000" dirty="0" smtClean="0">
                <a:latin typeface="Agency FB" panose="020B0503020202020204" pitchFamily="34" charset="0"/>
              </a:rPr>
              <a:t> Dan </a:t>
            </a:r>
            <a:r>
              <a:rPr lang="en-US" sz="2000" dirty="0" err="1" smtClean="0">
                <a:latin typeface="Agency FB" panose="020B0503020202020204" pitchFamily="34" charset="0"/>
              </a:rPr>
              <a:t>Informasi</a:t>
            </a:r>
            <a:r>
              <a:rPr lang="en-US" sz="2000" dirty="0" smtClean="0">
                <a:latin typeface="Agency FB" panose="020B0503020202020204" pitchFamily="34" charset="0"/>
              </a:rPr>
              <a:t>” </a:t>
            </a:r>
            <a:endParaRPr lang="en-US" sz="2000" dirty="0">
              <a:latin typeface="Agency FB" panose="020B0503020202020204" pitchFamily="34" charset="0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xmlns="" id="{2525F51A-DEC9-4BF3-93BE-D8882116863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662063" y="4599710"/>
            <a:ext cx="1158836" cy="893455"/>
          </a:xfrm>
          <a:prstGeom prst="bentConnector3">
            <a:avLst/>
          </a:prstGeom>
          <a:ln w="28575">
            <a:solidFill>
              <a:srgbClr val="0A1D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F38C123-EA8E-4CE7-8DF5-7899A2506D29}"/>
              </a:ext>
            </a:extLst>
          </p:cNvPr>
          <p:cNvSpPr txBox="1"/>
          <p:nvPr/>
        </p:nvSpPr>
        <p:spPr>
          <a:xfrm>
            <a:off x="8708605" y="5121706"/>
            <a:ext cx="28379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latin typeface="Agency FB" panose="020B0503020202020204" pitchFamily="34" charset="0"/>
              </a:rPr>
              <a:t>Sabar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latin typeface="Agency FB" panose="020B0503020202020204" pitchFamily="34" charset="0"/>
              </a:rPr>
              <a:t>Rudiarto</a:t>
            </a:r>
            <a:r>
              <a:rPr lang="en-US" sz="2000" dirty="0" smtClean="0">
                <a:latin typeface="Agency FB" panose="020B0503020202020204" pitchFamily="34" charset="0"/>
              </a:rPr>
              <a:t>, </a:t>
            </a:r>
            <a:r>
              <a:rPr lang="en-US" sz="2000" dirty="0" err="1" smtClean="0">
                <a:latin typeface="Agency FB" panose="020B0503020202020204" pitchFamily="34" charset="0"/>
              </a:rPr>
              <a:t>Tahun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smtClean="0">
                <a:latin typeface="Agency FB" panose="020B0503020202020204" pitchFamily="34" charset="0"/>
              </a:rPr>
              <a:t>2018</a:t>
            </a:r>
          </a:p>
          <a:p>
            <a:pPr algn="ctr"/>
            <a:r>
              <a:rPr lang="en-US" sz="2000" dirty="0" smtClean="0">
                <a:latin typeface="Agency FB" panose="020B0503020202020204" pitchFamily="34" charset="0"/>
              </a:rPr>
              <a:t>”</a:t>
            </a:r>
            <a:r>
              <a:rPr lang="en-US" sz="2000" dirty="0" err="1" smtClean="0">
                <a:latin typeface="Agency FB" panose="020B0503020202020204" pitchFamily="34" charset="0"/>
              </a:rPr>
              <a:t>Implementasi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Algoritma</a:t>
            </a:r>
            <a:r>
              <a:rPr lang="en-US" sz="2000" dirty="0" smtClean="0">
                <a:latin typeface="Agency FB" panose="020B0503020202020204" pitchFamily="34" charset="0"/>
              </a:rPr>
              <a:t> K-Means Clustering </a:t>
            </a:r>
            <a:r>
              <a:rPr lang="en-US" sz="2000" dirty="0" err="1" smtClean="0">
                <a:latin typeface="Agency FB" panose="020B0503020202020204" pitchFamily="34" charset="0"/>
              </a:rPr>
              <a:t>Pada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Aplikasi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Pencari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Pelanggan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Potensial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Pada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Restoran</a:t>
            </a:r>
            <a:r>
              <a:rPr lang="en-US" sz="2000" dirty="0" smtClean="0">
                <a:latin typeface="Agency FB" panose="020B0503020202020204" pitchFamily="34" charset="0"/>
              </a:rPr>
              <a:t> Xyz” </a:t>
            </a: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46E1BB3-2207-43B2-8E9D-9B0838FCE054}"/>
              </a:ext>
            </a:extLst>
          </p:cNvPr>
          <p:cNvSpPr txBox="1"/>
          <p:nvPr/>
        </p:nvSpPr>
        <p:spPr>
          <a:xfrm>
            <a:off x="5365686" y="818923"/>
            <a:ext cx="2449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A1D37"/>
                </a:solidFill>
                <a:latin typeface="Stencil" panose="040409050D0802020404" pitchFamily="82" charset="0"/>
              </a:rPr>
              <a:t>BAB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5068EF-672F-49D2-ADCD-A96DDD3289DF}"/>
              </a:ext>
            </a:extLst>
          </p:cNvPr>
          <p:cNvSpPr txBox="1"/>
          <p:nvPr/>
        </p:nvSpPr>
        <p:spPr>
          <a:xfrm>
            <a:off x="4686206" y="1050031"/>
            <a:ext cx="3808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Penelitian</a:t>
            </a:r>
            <a:r>
              <a:rPr lang="en-US" sz="54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Terkait</a:t>
            </a:r>
            <a:endParaRPr lang="en-US" sz="54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01A9A88-5067-4575-BF10-0852F2E8A94A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xmlns="" id="{9E5EF91C-4C3E-487C-A3D8-1CEE5432638D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pic>
        <p:nvPicPr>
          <p:cNvPr id="37" name="Picture 36" descr="unasman-logo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TextBox 42">
            <a:hlinkClick r:id="rId11" action="ppaction://hlinksldjump"/>
            <a:extLst>
              <a:ext uri="{FF2B5EF4-FFF2-40B4-BE49-F238E27FC236}">
                <a16:creationId xmlns:a16="http://schemas.microsoft.com/office/drawing/2014/main" xmlns="" id="{EEC99F38-06C2-478A-A9A3-3C80726CCD9E}"/>
              </a:ext>
            </a:extLst>
          </p:cNvPr>
          <p:cNvSpPr txBox="1"/>
          <p:nvPr/>
        </p:nvSpPr>
        <p:spPr>
          <a:xfrm>
            <a:off x="989798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Berlin Sans FB" panose="020E0602020502020306" pitchFamily="34" charset="0"/>
              </a:rPr>
              <a:t>Penelitian</a:t>
            </a:r>
            <a:r>
              <a:rPr lang="en-US" dirty="0" smtClean="0"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latin typeface="Berlin Sans FB" panose="020E0602020502020306" pitchFamily="34" charset="0"/>
              </a:rPr>
              <a:t>Terkait</a:t>
            </a: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44" name="TextBox 43">
            <a:hlinkClick r:id="rId12" action="ppaction://hlinksldjump"/>
            <a:extLst>
              <a:ext uri="{FF2B5EF4-FFF2-40B4-BE49-F238E27FC236}">
                <a16:creationId xmlns:a16="http://schemas.microsoft.com/office/drawing/2014/main" xmlns="" id="{B9520858-5824-40E9-B192-5EDA383DA933}"/>
              </a:ext>
            </a:extLst>
          </p:cNvPr>
          <p:cNvSpPr txBox="1"/>
          <p:nvPr/>
        </p:nvSpPr>
        <p:spPr>
          <a:xfrm>
            <a:off x="805745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Batasan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45" name="TextBox 44">
            <a:hlinkClick r:id="rId13" action="ppaction://hlinksldjump"/>
            <a:extLst>
              <a:ext uri="{FF2B5EF4-FFF2-40B4-BE49-F238E27FC236}">
                <a16:creationId xmlns:a16="http://schemas.microsoft.com/office/drawing/2014/main" xmlns="" id="{73E14B17-F152-4887-B6EB-3CEF6527C53E}"/>
              </a:ext>
            </a:extLst>
          </p:cNvPr>
          <p:cNvSpPr txBox="1"/>
          <p:nvPr/>
        </p:nvSpPr>
        <p:spPr>
          <a:xfrm>
            <a:off x="6118512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Rumusan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46" name="TextBox 45">
            <a:hlinkClick r:id="rId2" action="ppaction://hlinksldjump"/>
            <a:extLst>
              <a:ext uri="{FF2B5EF4-FFF2-40B4-BE49-F238E27FC236}">
                <a16:creationId xmlns:a16="http://schemas.microsoft.com/office/drawing/2014/main" xmlns="" id="{661D573A-29D1-45FF-B53E-5A57486D3ADB}"/>
              </a:ext>
            </a:extLst>
          </p:cNvPr>
          <p:cNvSpPr txBox="1"/>
          <p:nvPr/>
        </p:nvSpPr>
        <p:spPr>
          <a:xfrm>
            <a:off x="4177278" y="196122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Latar</a:t>
            </a:r>
            <a:r>
              <a:rPr lang="en-US" dirty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Belakang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2BA9530B-BA5F-48B4-A97D-6213DA8E1C72}"/>
              </a:ext>
            </a:extLst>
          </p:cNvPr>
          <p:cNvCxnSpPr/>
          <p:nvPr/>
        </p:nvCxnSpPr>
        <p:spPr>
          <a:xfrm>
            <a:off x="10410847" y="632035"/>
            <a:ext cx="1235242" cy="0"/>
          </a:xfrm>
          <a:prstGeom prst="line">
            <a:avLst/>
          </a:prstGeom>
          <a:ln w="38100">
            <a:solidFill>
              <a:srgbClr val="D69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28">
            <a:extLst>
              <a:ext uri="{FF2B5EF4-FFF2-40B4-BE49-F238E27FC236}">
                <a16:creationId xmlns:a16="http://schemas.microsoft.com/office/drawing/2014/main" xmlns="" id="{25BCD9FB-46B1-4BCC-9EC4-89D9CCA8BF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34857" y="4916918"/>
            <a:ext cx="1125596" cy="671081"/>
          </a:xfrm>
          <a:prstGeom prst="bentConnector3">
            <a:avLst>
              <a:gd name="adj1" fmla="val 50000"/>
            </a:avLst>
          </a:prstGeom>
          <a:ln w="28575">
            <a:solidFill>
              <a:srgbClr val="0A1D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DC440F5B-50C2-4C42-8E52-711688FF6BA2}"/>
              </a:ext>
            </a:extLst>
          </p:cNvPr>
          <p:cNvSpPr txBox="1"/>
          <p:nvPr/>
        </p:nvSpPr>
        <p:spPr>
          <a:xfrm>
            <a:off x="2160645" y="5120888"/>
            <a:ext cx="28379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gency FB" panose="020B0503020202020204" pitchFamily="34" charset="0"/>
              </a:rPr>
              <a:t>Muhammad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latin typeface="Agency FB" panose="020B0503020202020204" pitchFamily="34" charset="0"/>
              </a:rPr>
              <a:t>Zulfadhilah</a:t>
            </a:r>
            <a:r>
              <a:rPr lang="en-US" sz="2000" dirty="0" smtClean="0">
                <a:latin typeface="Agency FB" panose="020B0503020202020204" pitchFamily="34" charset="0"/>
              </a:rPr>
              <a:t> , </a:t>
            </a:r>
            <a:r>
              <a:rPr lang="en-US" sz="2000" dirty="0" err="1" smtClean="0">
                <a:latin typeface="Agency FB" panose="020B0503020202020204" pitchFamily="34" charset="0"/>
              </a:rPr>
              <a:t>tahun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b="1" dirty="0" smtClean="0">
                <a:latin typeface="Agency FB" panose="020B0503020202020204" pitchFamily="34" charset="0"/>
              </a:rPr>
              <a:t>2016</a:t>
            </a:r>
          </a:p>
          <a:p>
            <a:pPr algn="ctr"/>
            <a:r>
              <a:rPr lang="en-US" sz="2000" dirty="0" smtClean="0">
                <a:latin typeface="Agency FB" panose="020B0503020202020204" pitchFamily="34" charset="0"/>
              </a:rPr>
              <a:t>”</a:t>
            </a:r>
            <a:r>
              <a:rPr lang="en-US" sz="2000" dirty="0" err="1" smtClean="0">
                <a:latin typeface="Agency FB" panose="020B0503020202020204" pitchFamily="34" charset="0"/>
              </a:rPr>
              <a:t>Analisis</a:t>
            </a:r>
            <a:r>
              <a:rPr lang="en-US" sz="2000" dirty="0" smtClean="0">
                <a:latin typeface="Agency FB" panose="020B0503020202020204" pitchFamily="34" charset="0"/>
              </a:rPr>
              <a:t> Log </a:t>
            </a:r>
            <a:r>
              <a:rPr lang="en-US" sz="2000" dirty="0" err="1" smtClean="0">
                <a:latin typeface="Agency FB" panose="020B0503020202020204" pitchFamily="34" charset="0"/>
              </a:rPr>
              <a:t>Menggunakan</a:t>
            </a:r>
            <a:r>
              <a:rPr lang="en-US" sz="2000" dirty="0" smtClean="0">
                <a:latin typeface="Agency FB" panose="020B0503020202020204" pitchFamily="34" charset="0"/>
              </a:rPr>
              <a:t> K-Means Clustering </a:t>
            </a:r>
            <a:r>
              <a:rPr lang="en-US" sz="2000" dirty="0" err="1" smtClean="0">
                <a:latin typeface="Agency FB" panose="020B0503020202020204" pitchFamily="34" charset="0"/>
              </a:rPr>
              <a:t>untuk</a:t>
            </a:r>
            <a:r>
              <a:rPr lang="en-US" sz="2000" dirty="0" smtClean="0">
                <a:latin typeface="Agency FB" panose="020B0503020202020204" pitchFamily="34" charset="0"/>
              </a:rPr>
              <a:t> </a:t>
            </a:r>
            <a:r>
              <a:rPr lang="en-US" sz="2000" dirty="0" err="1" smtClean="0">
                <a:latin typeface="Agency FB" panose="020B0503020202020204" pitchFamily="34" charset="0"/>
              </a:rPr>
              <a:t>Proses</a:t>
            </a:r>
            <a:r>
              <a:rPr lang="en-US" sz="2000" dirty="0" smtClean="0">
                <a:latin typeface="Agency FB" panose="020B0503020202020204" pitchFamily="34" charset="0"/>
              </a:rPr>
              <a:t> Cyber Profiling” </a:t>
            </a:r>
          </a:p>
        </p:txBody>
      </p:sp>
    </p:spTree>
    <p:extLst>
      <p:ext uri="{BB962C8B-B14F-4D97-AF65-F5344CB8AC3E}">
        <p14:creationId xmlns="" xmlns:p14="http://schemas.microsoft.com/office/powerpoint/2010/main" val="380367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2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DCC0DA83-E1DA-44B1-B8BA-FB566D1B5BA8}"/>
              </a:ext>
            </a:extLst>
          </p:cNvPr>
          <p:cNvSpPr/>
          <p:nvPr/>
        </p:nvSpPr>
        <p:spPr>
          <a:xfrm flipH="1">
            <a:off x="0" y="-53073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xmlns="" id="{E86ED3BF-2886-427A-B64B-DB3E08AAB15E}"/>
              </a:ext>
            </a:extLst>
          </p:cNvPr>
          <p:cNvSpPr txBox="1"/>
          <p:nvPr/>
        </p:nvSpPr>
        <p:spPr>
          <a:xfrm>
            <a:off x="-1995656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xmlns="" id="{606C3323-5D99-4AE9-B6AD-4655B8EE3C44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xmlns="" id="{35F47174-B991-4D9C-ABE9-E7429F14CE08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5" name="Picture 14">
            <a:hlinkClick r:id="rId5" action="ppaction://hlinksldjump"/>
            <a:extLst>
              <a:ext uri="{FF2B5EF4-FFF2-40B4-BE49-F238E27FC236}">
                <a16:creationId xmlns:a16="http://schemas.microsoft.com/office/drawing/2014/main" xmlns="" id="{74100179-C7B0-4A93-B212-20947A797C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6" name="Picture 15">
            <a:hlinkClick r:id="rId7" action="ppaction://hlinksldjump"/>
            <a:extLst>
              <a:ext uri="{FF2B5EF4-FFF2-40B4-BE49-F238E27FC236}">
                <a16:creationId xmlns:a16="http://schemas.microsoft.com/office/drawing/2014/main" xmlns="" id="{9D36A3C0-13CE-4FC8-9650-40AD37810A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6E6DA4C-02FE-4161-8ED1-362B738BC47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2AEF88B-F0D0-43D8-8876-816A9FA9E584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48EBB6-A0FE-45BC-80CF-7DED271DF115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4E4EEB4-8F28-468A-98ED-687BD020E8E8}"/>
              </a:ext>
            </a:extLst>
          </p:cNvPr>
          <p:cNvSpPr txBox="1"/>
          <p:nvPr/>
        </p:nvSpPr>
        <p:spPr>
          <a:xfrm>
            <a:off x="475697" y="168323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2DB8F7F-1F1D-47D5-A053-6336525A5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98" y="3215316"/>
            <a:ext cx="2760720" cy="2760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14B9CA15-5372-4AE4-8B94-B8706C5CDE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8223" y="3218877"/>
            <a:ext cx="2760720" cy="27607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92D7FDF-DFEF-4C5C-9766-6CF58B3FA5E2}"/>
              </a:ext>
            </a:extLst>
          </p:cNvPr>
          <p:cNvSpPr txBox="1"/>
          <p:nvPr/>
        </p:nvSpPr>
        <p:spPr>
          <a:xfrm>
            <a:off x="10229058" y="1222352"/>
            <a:ext cx="145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A1D37"/>
                </a:solidFill>
                <a:latin typeface="Stencil" panose="040409050D0802020404" pitchFamily="82" charset="0"/>
              </a:rPr>
              <a:t>BAB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C2B46AE-9700-4F0A-8243-3AD48CA732FB}"/>
              </a:ext>
            </a:extLst>
          </p:cNvPr>
          <p:cNvSpPr txBox="1"/>
          <p:nvPr/>
        </p:nvSpPr>
        <p:spPr>
          <a:xfrm>
            <a:off x="8157029" y="1390760"/>
            <a:ext cx="334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Rumusan</a:t>
            </a:r>
            <a:r>
              <a:rPr lang="en-US" sz="54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54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Masalah</a:t>
            </a:r>
            <a:endParaRPr lang="en-US" sz="54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7DC9076-6A6D-4F9C-9074-62733FA7993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845" r="21086"/>
          <a:stretch/>
        </p:blipFill>
        <p:spPr>
          <a:xfrm>
            <a:off x="2010277" y="2314090"/>
            <a:ext cx="2565896" cy="3943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D1408D43-0FC3-4350-A3E6-1EED2EA5CF85}"/>
              </a:ext>
            </a:extLst>
          </p:cNvPr>
          <p:cNvSpPr/>
          <p:nvPr/>
        </p:nvSpPr>
        <p:spPr>
          <a:xfrm>
            <a:off x="5302804" y="2436864"/>
            <a:ext cx="6889196" cy="3432613"/>
          </a:xfrm>
          <a:prstGeom prst="rect">
            <a:avLst/>
          </a:prstGeom>
          <a:solidFill>
            <a:srgbClr val="BF763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en-US" sz="3200" dirty="0" err="1" smtClean="0">
                <a:solidFill>
                  <a:srgbClr val="051A35"/>
                </a:solidFill>
                <a:latin typeface="Avocados" pitchFamily="2" charset="0"/>
              </a:rPr>
              <a:t>Bagaimana</a:t>
            </a:r>
            <a:r>
              <a:rPr lang="en-US" sz="3200" dirty="0" smtClean="0">
                <a:solidFill>
                  <a:srgbClr val="051A35"/>
                </a:solidFill>
                <a:latin typeface="Avocados" pitchFamily="2" charset="0"/>
              </a:rPr>
              <a:t> </a:t>
            </a:r>
            <a:r>
              <a:rPr lang="en-US" sz="3200" dirty="0" err="1" smtClean="0">
                <a:solidFill>
                  <a:srgbClr val="051A35"/>
                </a:solidFill>
                <a:latin typeface="Avocados" pitchFamily="2" charset="0"/>
              </a:rPr>
              <a:t>cara</a:t>
            </a:r>
            <a:r>
              <a:rPr lang="en-US" sz="3200" dirty="0" smtClean="0">
                <a:solidFill>
                  <a:srgbClr val="051A35"/>
                </a:solidFill>
                <a:latin typeface="Avocados" pitchFamily="2" charset="0"/>
              </a:rPr>
              <a:t> </a:t>
            </a:r>
            <a:r>
              <a:rPr lang="en-US" sz="3200" dirty="0" err="1" smtClean="0">
                <a:solidFill>
                  <a:srgbClr val="051A35"/>
                </a:solidFill>
                <a:latin typeface="Avocados" pitchFamily="2" charset="0"/>
              </a:rPr>
              <a:t>merancang</a:t>
            </a:r>
            <a:r>
              <a:rPr lang="en-US" sz="3200" dirty="0" smtClean="0">
                <a:solidFill>
                  <a:srgbClr val="051A35"/>
                </a:solidFill>
                <a:latin typeface="Avocados" pitchFamily="2" charset="0"/>
              </a:rPr>
              <a:t> </a:t>
            </a:r>
            <a:r>
              <a:rPr lang="en-US" sz="3200" dirty="0" err="1" smtClean="0">
                <a:solidFill>
                  <a:srgbClr val="051A35"/>
                </a:solidFill>
                <a:latin typeface="Avocados" pitchFamily="2" charset="0"/>
              </a:rPr>
              <a:t>sistem</a:t>
            </a:r>
            <a:r>
              <a:rPr lang="id-ID" sz="3200" dirty="0" smtClean="0">
                <a:solidFill>
                  <a:srgbClr val="051A35"/>
                </a:solidFill>
                <a:latin typeface="Avocados" pitchFamily="2" charset="0"/>
              </a:rPr>
              <a:t> sentimen</a:t>
            </a:r>
            <a:r>
              <a:rPr lang="en-US" sz="3200" dirty="0" smtClean="0">
                <a:solidFill>
                  <a:srgbClr val="051A35"/>
                </a:solidFill>
                <a:latin typeface="Avocados" pitchFamily="2" charset="0"/>
              </a:rPr>
              <a:t> </a:t>
            </a:r>
            <a:r>
              <a:rPr lang="en-US" sz="3200" dirty="0" err="1" smtClean="0">
                <a:solidFill>
                  <a:srgbClr val="051A35"/>
                </a:solidFill>
                <a:latin typeface="Avocados" pitchFamily="2" charset="0"/>
              </a:rPr>
              <a:t>analisis</a:t>
            </a:r>
            <a:r>
              <a:rPr lang="en-US" sz="3200" dirty="0" smtClean="0">
                <a:solidFill>
                  <a:srgbClr val="051A35"/>
                </a:solidFill>
                <a:latin typeface="Avocados" pitchFamily="2" charset="0"/>
              </a:rPr>
              <a:t> </a:t>
            </a:r>
            <a:r>
              <a:rPr lang="en-US" sz="3200" dirty="0" err="1" smtClean="0">
                <a:solidFill>
                  <a:srgbClr val="051A35"/>
                </a:solidFill>
                <a:latin typeface="Avocados" pitchFamily="2" charset="0"/>
              </a:rPr>
              <a:t>menggunakan</a:t>
            </a:r>
            <a:r>
              <a:rPr lang="en-US" sz="3200" dirty="0" smtClean="0">
                <a:solidFill>
                  <a:srgbClr val="051A35"/>
                </a:solidFill>
                <a:latin typeface="Avocados" pitchFamily="2" charset="0"/>
              </a:rPr>
              <a:t> K-Means Clustering.</a:t>
            </a:r>
            <a:endParaRPr lang="en-US" sz="2800" dirty="0" smtClean="0">
              <a:solidFill>
                <a:srgbClr val="051A35"/>
              </a:solidFill>
              <a:latin typeface="Avocados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CD0FEB5-379D-498D-8B52-D4756C56EA45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xmlns="" id="{6C9E2AF0-D26A-47A6-AE26-347B28709957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pic>
        <p:nvPicPr>
          <p:cNvPr id="30" name="Picture 29" descr="unasman-logo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TextBox 35">
            <a:hlinkClick r:id="rId12" action="ppaction://hlinksldjump"/>
            <a:extLst>
              <a:ext uri="{FF2B5EF4-FFF2-40B4-BE49-F238E27FC236}">
                <a16:creationId xmlns:a16="http://schemas.microsoft.com/office/drawing/2014/main" xmlns="" id="{EEC99F38-06C2-478A-A9A3-3C80726CCD9E}"/>
              </a:ext>
            </a:extLst>
          </p:cNvPr>
          <p:cNvSpPr txBox="1"/>
          <p:nvPr/>
        </p:nvSpPr>
        <p:spPr>
          <a:xfrm>
            <a:off x="989798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Penelitian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Terkait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37" name="TextBox 36">
            <a:hlinkClick r:id="rId13" action="ppaction://hlinksldjump"/>
            <a:extLst>
              <a:ext uri="{FF2B5EF4-FFF2-40B4-BE49-F238E27FC236}">
                <a16:creationId xmlns:a16="http://schemas.microsoft.com/office/drawing/2014/main" xmlns="" id="{B9520858-5824-40E9-B192-5EDA383DA933}"/>
              </a:ext>
            </a:extLst>
          </p:cNvPr>
          <p:cNvSpPr txBox="1"/>
          <p:nvPr/>
        </p:nvSpPr>
        <p:spPr>
          <a:xfrm>
            <a:off x="8057450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BE7434"/>
                </a:solidFill>
                <a:latin typeface="Berlin Sans FB" panose="020E0602020502020306" pitchFamily="34" charset="0"/>
              </a:rPr>
              <a:t>Batasan</a:t>
            </a:r>
            <a:r>
              <a:rPr lang="en-US" dirty="0" smtClean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Masalah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sp>
        <p:nvSpPr>
          <p:cNvPr id="38" name="TextBox 37">
            <a:hlinkClick r:id="rId14" action="ppaction://hlinksldjump"/>
            <a:extLst>
              <a:ext uri="{FF2B5EF4-FFF2-40B4-BE49-F238E27FC236}">
                <a16:creationId xmlns:a16="http://schemas.microsoft.com/office/drawing/2014/main" xmlns="" id="{73E14B17-F152-4887-B6EB-3CEF6527C53E}"/>
              </a:ext>
            </a:extLst>
          </p:cNvPr>
          <p:cNvSpPr txBox="1"/>
          <p:nvPr/>
        </p:nvSpPr>
        <p:spPr>
          <a:xfrm>
            <a:off x="6118512" y="210636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Berlin Sans FB" panose="020E0602020502020306" pitchFamily="34" charset="0"/>
              </a:rPr>
              <a:t>Rumusan</a:t>
            </a:r>
            <a:r>
              <a:rPr lang="en-US" dirty="0" smtClean="0"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latin typeface="Berlin Sans FB" panose="020E0602020502020306" pitchFamily="34" charset="0"/>
              </a:rPr>
              <a:t>Masalah</a:t>
            </a: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xmlns="" id="{661D573A-29D1-45FF-B53E-5A57486D3ADB}"/>
              </a:ext>
            </a:extLst>
          </p:cNvPr>
          <p:cNvSpPr txBox="1"/>
          <p:nvPr/>
        </p:nvSpPr>
        <p:spPr>
          <a:xfrm>
            <a:off x="4177278" y="196122"/>
            <a:ext cx="2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Latar</a:t>
            </a:r>
            <a:r>
              <a:rPr lang="en-US" dirty="0">
                <a:solidFill>
                  <a:srgbClr val="BE7434"/>
                </a:solidFill>
                <a:latin typeface="Berlin Sans FB" panose="020E0602020502020306" pitchFamily="34" charset="0"/>
              </a:rPr>
              <a:t> </a:t>
            </a:r>
            <a:r>
              <a:rPr lang="en-US" dirty="0" err="1">
                <a:solidFill>
                  <a:srgbClr val="BE7434"/>
                </a:solidFill>
                <a:latin typeface="Berlin Sans FB" panose="020E0602020502020306" pitchFamily="34" charset="0"/>
              </a:rPr>
              <a:t>Belakang</a:t>
            </a:r>
            <a:endParaRPr lang="en-US" dirty="0">
              <a:solidFill>
                <a:srgbClr val="BE7434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2BA9530B-BA5F-48B4-A97D-6213DA8E1C72}"/>
              </a:ext>
            </a:extLst>
          </p:cNvPr>
          <p:cNvCxnSpPr/>
          <p:nvPr/>
        </p:nvCxnSpPr>
        <p:spPr>
          <a:xfrm>
            <a:off x="6593590" y="603006"/>
            <a:ext cx="1235242" cy="0"/>
          </a:xfrm>
          <a:prstGeom prst="line">
            <a:avLst/>
          </a:prstGeom>
          <a:ln w="38100">
            <a:solidFill>
              <a:srgbClr val="D69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625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C5395D4E-7C34-496D-BA60-EBEEFBB682CF}"/>
              </a:ext>
            </a:extLst>
          </p:cNvPr>
          <p:cNvSpPr/>
          <p:nvPr/>
        </p:nvSpPr>
        <p:spPr>
          <a:xfrm flipH="1">
            <a:off x="0" y="-3950462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27782E3-A35A-4D41-83F6-1056788E57E6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EA03B712-0612-4BAF-8A36-55EFD79E5ACC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600A42C9-A2BE-4356-A7A9-BF7BFF05F4C6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5698A4B5-4314-4713-94A1-94E86AB63F33}"/>
              </a:ext>
            </a:extLst>
          </p:cNvPr>
          <p:cNvSpPr txBox="1"/>
          <p:nvPr/>
        </p:nvSpPr>
        <p:spPr>
          <a:xfrm>
            <a:off x="-2122895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xmlns="" id="{4029BDA5-7283-4F4D-8710-27A2A5D1262F}"/>
              </a:ext>
            </a:extLst>
          </p:cNvPr>
          <p:cNvSpPr txBox="1"/>
          <p:nvPr/>
        </p:nvSpPr>
        <p:spPr>
          <a:xfrm>
            <a:off x="10123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xmlns="" id="{C9DBCCBC-AE63-43CF-8B3E-C42E442F44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xmlns="" id="{55E0500D-97A3-43BD-98D5-415F6B9D2F8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E5D097-A4A7-406E-9FD0-16E22BE804F0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DD0567-E64C-4FF4-B88F-81F09850CA53}"/>
              </a:ext>
            </a:extLst>
          </p:cNvPr>
          <p:cNvSpPr txBox="1"/>
          <p:nvPr/>
        </p:nvSpPr>
        <p:spPr>
          <a:xfrm>
            <a:off x="460948" y="304247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37752B7-53FA-4F86-A29C-3D9251BB0996}"/>
              </a:ext>
            </a:extLst>
          </p:cNvPr>
          <p:cNvSpPr txBox="1"/>
          <p:nvPr/>
        </p:nvSpPr>
        <p:spPr>
          <a:xfrm>
            <a:off x="-1279361" y="4394026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CE5F131-BDC3-464C-8598-562F0445CF46}"/>
              </a:ext>
            </a:extLst>
          </p:cNvPr>
          <p:cNvSpPr/>
          <p:nvPr/>
        </p:nvSpPr>
        <p:spPr>
          <a:xfrm>
            <a:off x="3613032" y="-8020"/>
            <a:ext cx="5257800" cy="6866020"/>
          </a:xfrm>
          <a:prstGeom prst="rect">
            <a:avLst/>
          </a:prstGeom>
          <a:solidFill>
            <a:srgbClr val="BF7636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2CD7626-7F8A-4919-ABAC-EFDEA7062C64}"/>
              </a:ext>
            </a:extLst>
          </p:cNvPr>
          <p:cNvSpPr txBox="1"/>
          <p:nvPr/>
        </p:nvSpPr>
        <p:spPr>
          <a:xfrm>
            <a:off x="9830372" y="304800"/>
            <a:ext cx="145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A1D37"/>
                </a:solidFill>
                <a:latin typeface="Stencil" panose="040409050D0802020404" pitchFamily="82" charset="0"/>
              </a:rPr>
              <a:t>BAB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1AD9D2F-04F7-4630-9F39-8DEAC6080224}"/>
              </a:ext>
            </a:extLst>
          </p:cNvPr>
          <p:cNvSpPr txBox="1"/>
          <p:nvPr/>
        </p:nvSpPr>
        <p:spPr>
          <a:xfrm>
            <a:off x="9035612" y="523531"/>
            <a:ext cx="3011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err="1">
                <a:solidFill>
                  <a:srgbClr val="0A1D37"/>
                </a:solidFill>
                <a:latin typeface="Balimoon" panose="00000500000000000000" pitchFamily="50" charset="0"/>
              </a:rPr>
              <a:t>Tinjauan</a:t>
            </a:r>
            <a:r>
              <a:rPr lang="en-US" sz="5400" dirty="0">
                <a:solidFill>
                  <a:srgbClr val="0A1D37"/>
                </a:solidFill>
                <a:latin typeface="Balimoon" panose="00000500000000000000" pitchFamily="50" charset="0"/>
              </a:rPr>
              <a:t> Pustaka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F0FED80-5438-49BA-995C-B76E3A164A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902" y="2598180"/>
            <a:ext cx="3100589" cy="3100589"/>
          </a:xfrm>
          <a:prstGeom prst="rect">
            <a:avLst/>
          </a:prstGeom>
        </p:spPr>
      </p:pic>
      <p:pic>
        <p:nvPicPr>
          <p:cNvPr id="22" name="Picture 21" descr="unasman-logo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18D4298-FCBE-481D-8397-C26749C356BC}"/>
              </a:ext>
            </a:extLst>
          </p:cNvPr>
          <p:cNvSpPr txBox="1"/>
          <p:nvPr/>
        </p:nvSpPr>
        <p:spPr>
          <a:xfrm>
            <a:off x="4200482" y="336457"/>
            <a:ext cx="4041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51A35"/>
                </a:solidFill>
                <a:latin typeface="Avocados" pitchFamily="2" charset="0"/>
              </a:rPr>
              <a:t>Kerangka</a:t>
            </a:r>
            <a:r>
              <a:rPr lang="en-US" sz="2800" dirty="0" smtClean="0">
                <a:solidFill>
                  <a:srgbClr val="051A35"/>
                </a:solidFill>
                <a:latin typeface="Avocados" pitchFamily="2" charset="0"/>
              </a:rPr>
              <a:t> </a:t>
            </a:r>
            <a:r>
              <a:rPr lang="en-US" sz="2800" dirty="0" err="1" smtClean="0">
                <a:solidFill>
                  <a:srgbClr val="051A35"/>
                </a:solidFill>
                <a:latin typeface="Avocados" pitchFamily="2" charset="0"/>
              </a:rPr>
              <a:t>Pikir</a:t>
            </a:r>
            <a:endParaRPr lang="en-US" sz="2800" dirty="0">
              <a:solidFill>
                <a:srgbClr val="051A35"/>
              </a:solidFill>
              <a:latin typeface="Avocados" pitchFamily="2" charset="0"/>
            </a:endParaRPr>
          </a:p>
        </p:txBody>
      </p:sp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446014" y="849989"/>
            <a:ext cx="5654447" cy="5797553"/>
            <a:chOff x="2593" y="4543"/>
            <a:chExt cx="7614" cy="7782"/>
          </a:xfrm>
        </p:grpSpPr>
        <p:cxnSp>
          <p:nvCxnSpPr>
            <p:cNvPr id="1027" name="AutoShape 3"/>
            <p:cNvCxnSpPr>
              <a:cxnSpLocks noChangeShapeType="1"/>
            </p:cNvCxnSpPr>
            <p:nvPr/>
          </p:nvCxnSpPr>
          <p:spPr bwMode="auto">
            <a:xfrm>
              <a:off x="4346" y="6405"/>
              <a:ext cx="0" cy="455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028" name="Rectangle 4"/>
            <p:cNvSpPr>
              <a:spLocks noChangeArrowheads="1"/>
            </p:cNvSpPr>
            <p:nvPr/>
          </p:nvSpPr>
          <p:spPr bwMode="auto">
            <a:xfrm>
              <a:off x="2593" y="4543"/>
              <a:ext cx="3506" cy="65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Universitas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Al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Asyariah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Mandar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9" name="Rectangle 5"/>
            <p:cNvSpPr>
              <a:spLocks noChangeArrowheads="1"/>
            </p:cNvSpPr>
            <p:nvPr/>
          </p:nvSpPr>
          <p:spPr bwMode="auto">
            <a:xfrm>
              <a:off x="2593" y="5629"/>
              <a:ext cx="3506" cy="77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Isu-Isu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dan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Pembicaran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(Pro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dan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Kontrak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)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di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social media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2593" y="6860"/>
              <a:ext cx="3506" cy="65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Sistem Analisis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2593" y="7951"/>
              <a:ext cx="3506" cy="11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Metode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K-Means Clustering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6701" y="5629"/>
              <a:ext cx="3506" cy="18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Menggunakan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API (Application Programming Interfaces)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dari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Google,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Facebook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dan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Twitter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6701" y="7957"/>
              <a:ext cx="3506" cy="100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Mengelompokkan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ke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Variable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Claster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Positif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atau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 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Negatif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6701" y="10835"/>
              <a:ext cx="3506" cy="149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Sistem Analisis untuk  Universitas Al Asyariah Mandar menggunakan metode Clustering K-Means Berbasis Web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35" name="AutoShape 11"/>
            <p:cNvCxnSpPr>
              <a:cxnSpLocks noChangeShapeType="1"/>
            </p:cNvCxnSpPr>
            <p:nvPr/>
          </p:nvCxnSpPr>
          <p:spPr bwMode="auto">
            <a:xfrm>
              <a:off x="4346" y="5194"/>
              <a:ext cx="0" cy="435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36" name="AutoShape 12"/>
            <p:cNvCxnSpPr>
              <a:cxnSpLocks noChangeShapeType="1"/>
            </p:cNvCxnSpPr>
            <p:nvPr/>
          </p:nvCxnSpPr>
          <p:spPr bwMode="auto">
            <a:xfrm>
              <a:off x="4346" y="7511"/>
              <a:ext cx="0" cy="435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37" name="AutoShape 13"/>
            <p:cNvCxnSpPr>
              <a:cxnSpLocks noChangeShapeType="1"/>
            </p:cNvCxnSpPr>
            <p:nvPr/>
          </p:nvCxnSpPr>
          <p:spPr bwMode="auto">
            <a:xfrm>
              <a:off x="8454" y="8958"/>
              <a:ext cx="0" cy="435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38" name="AutoShape 14"/>
            <p:cNvCxnSpPr>
              <a:cxnSpLocks noChangeShapeType="1"/>
            </p:cNvCxnSpPr>
            <p:nvPr/>
          </p:nvCxnSpPr>
          <p:spPr bwMode="auto">
            <a:xfrm>
              <a:off x="6099" y="8458"/>
              <a:ext cx="602" cy="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39" name="AutoShape 15"/>
            <p:cNvCxnSpPr>
              <a:cxnSpLocks noChangeShapeType="1"/>
            </p:cNvCxnSpPr>
            <p:nvPr/>
          </p:nvCxnSpPr>
          <p:spPr bwMode="auto">
            <a:xfrm flipH="1">
              <a:off x="6099" y="7125"/>
              <a:ext cx="602" cy="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040" name="Rectangle 16"/>
            <p:cNvSpPr>
              <a:spLocks noChangeArrowheads="1"/>
            </p:cNvSpPr>
            <p:nvPr/>
          </p:nvSpPr>
          <p:spPr bwMode="auto">
            <a:xfrm>
              <a:off x="6701" y="9398"/>
              <a:ext cx="3506" cy="100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Menampilkan informasi Output : Domisili dan Akun 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41" name="AutoShape 17"/>
            <p:cNvCxnSpPr>
              <a:cxnSpLocks noChangeShapeType="1"/>
            </p:cNvCxnSpPr>
            <p:nvPr/>
          </p:nvCxnSpPr>
          <p:spPr bwMode="auto">
            <a:xfrm>
              <a:off x="8454" y="10399"/>
              <a:ext cx="0" cy="435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="" xmlns:p14="http://schemas.microsoft.com/office/powerpoint/2010/main" val="231481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25346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xmlns="" id="{407A109D-C119-4E3E-A712-DF17B9EFF1A4}"/>
              </a:ext>
            </a:extLst>
          </p:cNvPr>
          <p:cNvSpPr txBox="1"/>
          <p:nvPr/>
        </p:nvSpPr>
        <p:spPr>
          <a:xfrm>
            <a:off x="-1951409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D25C880-07B5-4AD9-B430-D505D2CBA37B}"/>
              </a:ext>
            </a:extLst>
          </p:cNvPr>
          <p:cNvSpPr txBox="1"/>
          <p:nvPr/>
        </p:nvSpPr>
        <p:spPr>
          <a:xfrm>
            <a:off x="475700" y="4455577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2888685-EE74-4E7A-AF28-0218334044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98" y="4279341"/>
            <a:ext cx="2118583" cy="211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4332893"/>
            <a:ext cx="2118583" cy="21185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3B6BD09-550A-4A14-87E4-79DDD1E34FB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70" y="1894711"/>
            <a:ext cx="2711368" cy="27113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5907664" y="894728"/>
            <a:ext cx="145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A1D37"/>
                </a:solidFill>
                <a:latin typeface="Stencil" panose="040409050D0802020404" pitchFamily="82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4614874" y="1162157"/>
            <a:ext cx="397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0A1D37"/>
                </a:solidFill>
                <a:latin typeface="Balimoon" panose="00000500000000000000" pitchFamily="50" charset="0"/>
              </a:rPr>
              <a:t>Metodologi</a:t>
            </a:r>
            <a:r>
              <a:rPr lang="en-US" sz="5400" dirty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5400" dirty="0" err="1">
                <a:solidFill>
                  <a:srgbClr val="0A1D37"/>
                </a:solidFill>
                <a:latin typeface="Balimoon" panose="00000500000000000000" pitchFamily="50" charset="0"/>
              </a:rPr>
              <a:t>Penelitian</a:t>
            </a:r>
            <a:endParaRPr lang="en-US" sz="54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2759002" y="4114961"/>
            <a:ext cx="8342135" cy="50079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4398041" y="3791241"/>
            <a:ext cx="85725" cy="355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9CA88B2-77D0-495D-BB69-380B95484648}"/>
              </a:ext>
            </a:extLst>
          </p:cNvPr>
          <p:cNvSpPr/>
          <p:nvPr/>
        </p:nvSpPr>
        <p:spPr>
          <a:xfrm>
            <a:off x="5335177" y="4576582"/>
            <a:ext cx="85725" cy="2807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EE5097E-4FBD-4B1E-908D-B6D0D0D37D67}"/>
              </a:ext>
            </a:extLst>
          </p:cNvPr>
          <p:cNvSpPr/>
          <p:nvPr/>
        </p:nvSpPr>
        <p:spPr>
          <a:xfrm>
            <a:off x="6993058" y="3759569"/>
            <a:ext cx="85725" cy="355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945F95A-CB90-4AD8-964B-26C0DCC7116D}"/>
              </a:ext>
            </a:extLst>
          </p:cNvPr>
          <p:cNvSpPr/>
          <p:nvPr/>
        </p:nvSpPr>
        <p:spPr>
          <a:xfrm>
            <a:off x="8291344" y="4584079"/>
            <a:ext cx="85725" cy="2807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3393084" y="2336515"/>
            <a:ext cx="2117680" cy="1454727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2F8BC56E-F27C-4BED-8C60-1E6B4B796CDE}"/>
              </a:ext>
            </a:extLst>
          </p:cNvPr>
          <p:cNvSpPr/>
          <p:nvPr/>
        </p:nvSpPr>
        <p:spPr>
          <a:xfrm>
            <a:off x="5991140" y="2308047"/>
            <a:ext cx="2117680" cy="1454727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D5EE3B3A-3D7E-46C8-A353-CED2F09DC948}"/>
              </a:ext>
            </a:extLst>
          </p:cNvPr>
          <p:cNvSpPr/>
          <p:nvPr/>
        </p:nvSpPr>
        <p:spPr>
          <a:xfrm>
            <a:off x="4372796" y="4865693"/>
            <a:ext cx="2117680" cy="1454727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DF0C589A-40AA-4C1E-98EA-8F47B5BAA8B3}"/>
              </a:ext>
            </a:extLst>
          </p:cNvPr>
          <p:cNvSpPr/>
          <p:nvPr/>
        </p:nvSpPr>
        <p:spPr>
          <a:xfrm>
            <a:off x="7260039" y="4864797"/>
            <a:ext cx="2117680" cy="1454727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>
            <a:hlinkClick r:id="rId12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5928418" y="2619912"/>
            <a:ext cx="224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Waktu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dan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Tempat</a:t>
            </a:r>
            <a:endParaRPr lang="en-US" sz="2400" dirty="0">
              <a:solidFill>
                <a:srgbClr val="BE7434"/>
              </a:solidFill>
              <a:latin typeface="Avocados" pitchFamily="2" charset="0"/>
            </a:endParaRPr>
          </a:p>
        </p:txBody>
      </p:sp>
      <p:sp>
        <p:nvSpPr>
          <p:cNvPr id="33" name="TextBox 32">
            <a:hlinkClick r:id="rId12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4310074" y="5362224"/>
            <a:ext cx="22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Kerangka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Sistem</a:t>
            </a:r>
            <a:endParaRPr lang="en-US" sz="2400" dirty="0">
              <a:solidFill>
                <a:srgbClr val="BE7434"/>
              </a:solidFill>
              <a:latin typeface="Avocados" pitchFamily="2" charset="0"/>
            </a:endParaRPr>
          </a:p>
        </p:txBody>
      </p:sp>
      <p:sp>
        <p:nvSpPr>
          <p:cNvPr id="34" name="TextBox 33">
            <a:hlinkClick r:id="rId13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330362" y="2833046"/>
            <a:ext cx="22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Alat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dan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Bahan</a:t>
            </a:r>
            <a:endParaRPr lang="en-US" sz="2400" dirty="0">
              <a:solidFill>
                <a:srgbClr val="BE7434"/>
              </a:solidFill>
              <a:latin typeface="Avocados" pitchFamily="2" charset="0"/>
            </a:endParaRPr>
          </a:p>
        </p:txBody>
      </p:sp>
      <p:sp>
        <p:nvSpPr>
          <p:cNvPr id="35" name="TextBox 34">
            <a:hlinkClick r:id="rId14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7248116" y="4991996"/>
            <a:ext cx="2141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Rancangan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Sistem</a:t>
            </a:r>
            <a:r>
              <a:rPr lang="en-US" sz="2400" dirty="0" smtClean="0">
                <a:solidFill>
                  <a:srgbClr val="BE7434"/>
                </a:solidFill>
                <a:latin typeface="Avocados" pitchFamily="2" charset="0"/>
              </a:rPr>
              <a:t> </a:t>
            </a:r>
            <a:r>
              <a:rPr lang="en-US" sz="2400" dirty="0" err="1" smtClean="0">
                <a:solidFill>
                  <a:srgbClr val="BE7434"/>
                </a:solidFill>
                <a:latin typeface="Avocados" pitchFamily="2" charset="0"/>
              </a:rPr>
              <a:t>Sementara</a:t>
            </a:r>
            <a:endParaRPr lang="en-US" sz="2400" dirty="0">
              <a:solidFill>
                <a:srgbClr val="BE7434"/>
              </a:solidFill>
              <a:latin typeface="Avocados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6121400" y="1879600"/>
            <a:ext cx="3771900" cy="4978400"/>
            <a:chOff x="6121400" y="1879600"/>
            <a:chExt cx="4013200" cy="49784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2CE5F131-BDC3-464C-8598-562F0445CF46}"/>
                </a:ext>
              </a:extLst>
            </p:cNvPr>
            <p:cNvSpPr/>
            <p:nvPr/>
          </p:nvSpPr>
          <p:spPr>
            <a:xfrm>
              <a:off x="6121400" y="1879600"/>
              <a:ext cx="4013200" cy="4724400"/>
            </a:xfrm>
            <a:prstGeom prst="rect">
              <a:avLst/>
            </a:prstGeom>
            <a:solidFill>
              <a:srgbClr val="BF7636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21400" y="6565900"/>
              <a:ext cx="4013200" cy="292100"/>
            </a:xfrm>
            <a:prstGeom prst="rect">
              <a:avLst/>
            </a:prstGeom>
            <a:solidFill>
              <a:srgbClr val="D69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25346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xmlns="" id="{407A109D-C119-4E3E-A712-DF17B9EFF1A4}"/>
              </a:ext>
            </a:extLst>
          </p:cNvPr>
          <p:cNvSpPr txBox="1"/>
          <p:nvPr/>
        </p:nvSpPr>
        <p:spPr>
          <a:xfrm>
            <a:off x="-1951409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D25C880-07B5-4AD9-B430-D505D2CBA37B}"/>
              </a:ext>
            </a:extLst>
          </p:cNvPr>
          <p:cNvSpPr txBox="1"/>
          <p:nvPr/>
        </p:nvSpPr>
        <p:spPr>
          <a:xfrm>
            <a:off x="475700" y="4455577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3B6BD09-550A-4A14-87E4-79DDD1E34F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32" y="4528456"/>
            <a:ext cx="2711368" cy="27113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3473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Alat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Bahan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CE5F131-BDC3-464C-8598-562F0445CF46}"/>
              </a:ext>
            </a:extLst>
          </p:cNvPr>
          <p:cNvSpPr/>
          <p:nvPr/>
        </p:nvSpPr>
        <p:spPr>
          <a:xfrm>
            <a:off x="1968500" y="1879600"/>
            <a:ext cx="4013200" cy="4724400"/>
          </a:xfrm>
          <a:prstGeom prst="rect">
            <a:avLst/>
          </a:prstGeom>
          <a:solidFill>
            <a:srgbClr val="BF7636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019300" y="2057400"/>
            <a:ext cx="3848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Alat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Penelitian</a:t>
            </a:r>
            <a:endParaRPr lang="en-US" b="1" dirty="0" smtClean="0">
              <a:latin typeface="Agency FB" pitchFamily="34" charset="0"/>
            </a:endParaRPr>
          </a:p>
          <a:p>
            <a:pPr marL="342900" indent="-342900">
              <a:buAutoNum type="alphaUcPeriod"/>
            </a:pPr>
            <a:r>
              <a:rPr lang="en-US" b="1" dirty="0" err="1" smtClean="0">
                <a:latin typeface="Agency FB" pitchFamily="34" charset="0"/>
              </a:rPr>
              <a:t>Perangkat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Keras</a:t>
            </a:r>
            <a:endParaRPr lang="en-US" b="1" dirty="0" smtClean="0">
              <a:latin typeface="Agency FB" pitchFamily="34" charset="0"/>
            </a:endParaRP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1.  Processor Core i3 CPU 6006U,2.0GHz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2. RAM 4.00 GB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3. HDD (</a:t>
            </a:r>
            <a:r>
              <a:rPr lang="en-US" dirty="0" err="1" smtClean="0">
                <a:latin typeface="Agency FB" pitchFamily="34" charset="0"/>
              </a:rPr>
              <a:t>Hardisk</a:t>
            </a:r>
            <a:r>
              <a:rPr lang="en-US" dirty="0" smtClean="0">
                <a:latin typeface="Agency FB" pitchFamily="34" charset="0"/>
              </a:rPr>
              <a:t> Drive Disk) 500 GB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4. </a:t>
            </a:r>
            <a:r>
              <a:rPr lang="en-US" dirty="0" err="1" smtClean="0">
                <a:latin typeface="Agency FB" pitchFamily="34" charset="0"/>
              </a:rPr>
              <a:t>Perangkat</a:t>
            </a:r>
            <a:r>
              <a:rPr lang="en-US" dirty="0" smtClean="0">
                <a:latin typeface="Agency FB" pitchFamily="34" charset="0"/>
              </a:rPr>
              <a:t> mouse </a:t>
            </a:r>
            <a:r>
              <a:rPr lang="en-US" dirty="0" err="1" smtClean="0">
                <a:latin typeface="Agency FB" pitchFamily="34" charset="0"/>
              </a:rPr>
              <a:t>dan</a:t>
            </a:r>
            <a:r>
              <a:rPr lang="en-US" dirty="0" smtClean="0">
                <a:latin typeface="Agency FB" pitchFamily="34" charset="0"/>
              </a:rPr>
              <a:t> keyboard</a:t>
            </a:r>
          </a:p>
          <a:p>
            <a:pPr marL="342900" indent="-342900"/>
            <a:endParaRPr lang="en-US" dirty="0" smtClean="0">
              <a:latin typeface="Agency FB" pitchFamily="34" charset="0"/>
            </a:endParaRPr>
          </a:p>
          <a:p>
            <a:pPr marL="342900" indent="-342900">
              <a:buAutoNum type="alphaUcPeriod" startAt="2"/>
            </a:pPr>
            <a:r>
              <a:rPr lang="en-US" b="1" dirty="0" err="1" smtClean="0">
                <a:latin typeface="Agency FB" pitchFamily="34" charset="0"/>
              </a:rPr>
              <a:t>Perangkat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Lunak</a:t>
            </a:r>
            <a:endParaRPr lang="en-US" b="1" dirty="0" smtClean="0">
              <a:latin typeface="Agency FB" pitchFamily="34" charset="0"/>
            </a:endParaRP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1. </a:t>
            </a:r>
            <a:r>
              <a:rPr lang="en-US" dirty="0" err="1" smtClean="0">
                <a:latin typeface="Agency FB" pitchFamily="34" charset="0"/>
              </a:rPr>
              <a:t>Sistem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Operasi</a:t>
            </a:r>
            <a:r>
              <a:rPr lang="en-US" dirty="0" smtClean="0">
                <a:latin typeface="Agency FB" pitchFamily="34" charset="0"/>
              </a:rPr>
              <a:t> ( Windows 8 )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2. </a:t>
            </a:r>
            <a:r>
              <a:rPr lang="en-US" dirty="0" err="1" smtClean="0">
                <a:latin typeface="Agency FB" pitchFamily="34" charset="0"/>
              </a:rPr>
              <a:t>Bahasa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Pemograman</a:t>
            </a:r>
            <a:r>
              <a:rPr lang="en-US" dirty="0" smtClean="0">
                <a:latin typeface="Agency FB" pitchFamily="34" charset="0"/>
              </a:rPr>
              <a:t> ( PHP &amp; JavaScript )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3. Text Editor ( Visual Studio Code )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4. Browser ( Google Chrome )</a:t>
            </a:r>
          </a:p>
          <a:p>
            <a:pPr lvl="0">
              <a:tabLst>
                <a:tab pos="457200" algn="l"/>
              </a:tabLst>
            </a:pPr>
            <a:r>
              <a:rPr lang="en-US" dirty="0" smtClean="0">
                <a:latin typeface="Agency FB" pitchFamily="34" charset="0"/>
              </a:rPr>
              <a:t>	5. API ( Application </a:t>
            </a:r>
            <a:r>
              <a:rPr lang="en-US" dirty="0" err="1" smtClean="0">
                <a:latin typeface="Agency FB" pitchFamily="34" charset="0"/>
              </a:rPr>
              <a:t>Programing</a:t>
            </a:r>
            <a:r>
              <a:rPr lang="en-US" dirty="0" smtClean="0">
                <a:latin typeface="Agency FB" pitchFamily="34" charset="0"/>
              </a:rPr>
              <a:t> Interfaces 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968500" y="6565900"/>
            <a:ext cx="4013200" cy="292100"/>
          </a:xfrm>
          <a:prstGeom prst="rect">
            <a:avLst/>
          </a:prstGeom>
          <a:solidFill>
            <a:srgbClr val="D69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197600" y="2057400"/>
            <a:ext cx="3568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Bahan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Penelitian</a:t>
            </a:r>
            <a:endParaRPr lang="en-US" b="1" dirty="0" smtClean="0">
              <a:latin typeface="Agency FB" pitchFamily="34" charset="0"/>
            </a:endParaRPr>
          </a:p>
          <a:p>
            <a:pPr marL="342900" indent="-342900"/>
            <a:r>
              <a:rPr lang="en-US" dirty="0" smtClean="0">
                <a:latin typeface="Agency FB" pitchFamily="34" charset="0"/>
              </a:rPr>
              <a:t>A. </a:t>
            </a:r>
            <a:r>
              <a:rPr lang="en-US" dirty="0" err="1" smtClean="0">
                <a:latin typeface="Agency FB" pitchFamily="34" charset="0"/>
              </a:rPr>
              <a:t>Indikator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dan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Variabel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Claster</a:t>
            </a:r>
            <a:endParaRPr lang="en-US" dirty="0" smtClean="0">
              <a:latin typeface="Agency FB" pitchFamily="34" charset="0"/>
            </a:endParaRPr>
          </a:p>
          <a:p>
            <a:pPr marL="342900" indent="-342900"/>
            <a:endParaRPr lang="en-US" dirty="0" smtClean="0">
              <a:latin typeface="Agency FB" pitchFamily="34" charset="0"/>
            </a:endParaRPr>
          </a:p>
          <a:p>
            <a:pPr marL="342900" indent="-342900"/>
            <a:endParaRPr lang="en-US" dirty="0" smtClean="0">
              <a:latin typeface="Agency FB" pitchFamily="34" charset="0"/>
            </a:endParaRPr>
          </a:p>
          <a:p>
            <a:pPr marL="342900" indent="-342900"/>
            <a:endParaRPr lang="en-US" dirty="0" smtClean="0">
              <a:latin typeface="Agency FB" pitchFamily="34" charset="0"/>
            </a:endParaRPr>
          </a:p>
          <a:p>
            <a:pPr marL="342900" indent="-342900"/>
            <a:endParaRPr lang="en-US" dirty="0" smtClean="0">
              <a:latin typeface="Agency FB" pitchFamily="34" charset="0"/>
            </a:endParaRPr>
          </a:p>
          <a:p>
            <a:pPr marL="342900" indent="-342900"/>
            <a:endParaRPr lang="en-US" dirty="0" smtClean="0">
              <a:latin typeface="Agency FB" pitchFamily="34" charset="0"/>
            </a:endParaRPr>
          </a:p>
          <a:p>
            <a:pPr marL="342900" indent="-342900"/>
            <a:endParaRPr lang="en-US" dirty="0" smtClean="0">
              <a:latin typeface="Agency FB" pitchFamily="34" charset="0"/>
            </a:endParaRPr>
          </a:p>
          <a:p>
            <a:pPr marL="342900" indent="-342900"/>
            <a:endParaRPr lang="en-US" dirty="0" smtClean="0">
              <a:latin typeface="Agency FB" pitchFamily="34" charset="0"/>
            </a:endParaRPr>
          </a:p>
          <a:p>
            <a:pPr marL="342900" indent="-342900"/>
            <a:r>
              <a:rPr lang="en-US" b="1" dirty="0" smtClean="0">
                <a:latin typeface="Agency FB" pitchFamily="34" charset="0"/>
              </a:rPr>
              <a:t>B. Data </a:t>
            </a:r>
            <a:r>
              <a:rPr lang="en-US" b="1" dirty="0" err="1" smtClean="0">
                <a:latin typeface="Agency FB" pitchFamily="34" charset="0"/>
              </a:rPr>
              <a:t>Penelitian</a:t>
            </a:r>
            <a:endParaRPr lang="en-US" b="1" dirty="0" smtClean="0">
              <a:latin typeface="Agency FB" pitchFamily="34" charset="0"/>
            </a:endParaRPr>
          </a:p>
          <a:p>
            <a:pPr algn="just"/>
            <a:r>
              <a:rPr lang="en-US" dirty="0" err="1" smtClean="0">
                <a:latin typeface="Agency FB" pitchFamily="34" charset="0"/>
              </a:rPr>
              <a:t>Yaitu</a:t>
            </a:r>
            <a:r>
              <a:rPr lang="en-US" dirty="0" smtClean="0">
                <a:latin typeface="Agency FB" pitchFamily="34" charset="0"/>
              </a:rPr>
              <a:t> Data </a:t>
            </a:r>
            <a:r>
              <a:rPr lang="en-US" dirty="0" err="1" smtClean="0">
                <a:latin typeface="Agency FB" pitchFamily="34" charset="0"/>
              </a:rPr>
              <a:t>dari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Komentar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dan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Postingan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di</a:t>
            </a:r>
            <a:r>
              <a:rPr lang="en-US" dirty="0" smtClean="0">
                <a:latin typeface="Agency FB" pitchFamily="34" charset="0"/>
              </a:rPr>
              <a:t> Social Media</a:t>
            </a:r>
          </a:p>
          <a:p>
            <a:pPr marL="342900" indent="-342900"/>
            <a:r>
              <a:rPr lang="en-US" b="1" dirty="0" smtClean="0">
                <a:latin typeface="Agency FB" pitchFamily="34" charset="0"/>
              </a:rPr>
              <a:t>C. </a:t>
            </a:r>
            <a:r>
              <a:rPr lang="en-US" b="1" dirty="0" err="1" smtClean="0">
                <a:latin typeface="Agency FB" pitchFamily="34" charset="0"/>
              </a:rPr>
              <a:t>Sumber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Penelitian</a:t>
            </a:r>
            <a:endParaRPr lang="en-US" b="1" dirty="0" smtClean="0">
              <a:latin typeface="Agency FB" pitchFamily="34" charset="0"/>
            </a:endParaRPr>
          </a:p>
          <a:p>
            <a:pPr algn="just">
              <a:tabLst>
                <a:tab pos="0" algn="l"/>
              </a:tabLst>
            </a:pPr>
            <a:r>
              <a:rPr lang="en-US" dirty="0" err="1" smtClean="0">
                <a:latin typeface="Agency FB" pitchFamily="34" charset="0"/>
              </a:rPr>
              <a:t>Sumber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penelitian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Akun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sosial</a:t>
            </a:r>
            <a:r>
              <a:rPr lang="en-US" dirty="0" smtClean="0">
                <a:latin typeface="Agency FB" pitchFamily="34" charset="0"/>
              </a:rPr>
              <a:t> media </a:t>
            </a:r>
            <a:r>
              <a:rPr lang="en-US" dirty="0" err="1" smtClean="0">
                <a:latin typeface="Agency FB" pitchFamily="34" charset="0"/>
              </a:rPr>
              <a:t>yaitu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Facebook</a:t>
            </a:r>
            <a:r>
              <a:rPr lang="en-US" dirty="0" smtClean="0">
                <a:latin typeface="Agency FB" pitchFamily="34" charset="0"/>
              </a:rPr>
              <a:t>, Twitter </a:t>
            </a:r>
            <a:r>
              <a:rPr lang="en-US" dirty="0" err="1" smtClean="0">
                <a:latin typeface="Agency FB" pitchFamily="34" charset="0"/>
              </a:rPr>
              <a:t>dan</a:t>
            </a:r>
            <a:r>
              <a:rPr lang="en-US" dirty="0" smtClean="0">
                <a:latin typeface="Agency FB" pitchFamily="34" charset="0"/>
              </a:rPr>
              <a:t> Google</a:t>
            </a:r>
          </a:p>
          <a:p>
            <a:pPr marL="342900" indent="-342900"/>
            <a:endParaRPr lang="en-US" dirty="0" smtClean="0">
              <a:latin typeface="Agency FB" pitchFamily="34" charset="0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6311900" y="2755899"/>
          <a:ext cx="3352800" cy="1849646"/>
        </p:xfrm>
        <a:graphic>
          <a:graphicData uri="http://schemas.openxmlformats.org/drawingml/2006/table">
            <a:tbl>
              <a:tblPr/>
              <a:tblGrid>
                <a:gridCol w="1612900"/>
                <a:gridCol w="1739900"/>
              </a:tblGrid>
              <a:tr h="268715">
                <a:tc>
                  <a:txBody>
                    <a:bodyPr/>
                    <a:lstStyle/>
                    <a:p>
                      <a:pPr marL="45720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latin typeface="Times New Roman"/>
                          <a:ea typeface="Calibri"/>
                          <a:cs typeface="Arial"/>
                        </a:rPr>
                        <a:t>Posistif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Arial"/>
                        </a:rPr>
                        <a:t>Negatif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83886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Bagus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Terbaik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Apresiasi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 smtClean="0">
                          <a:latin typeface="Agency FB" pitchFamily="34" charset="0"/>
                          <a:ea typeface="Calibri"/>
                          <a:cs typeface="Arial"/>
                        </a:rPr>
                        <a:t>Menakjubkan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Kurang</a:t>
                      </a:r>
                      <a:r>
                        <a:rPr lang="en-US" sz="1200" dirty="0">
                          <a:latin typeface="Agency FB" pitchFamily="34" charset="0"/>
                          <a:ea typeface="Calibri"/>
                          <a:cs typeface="Arial"/>
                        </a:rPr>
                        <a:t> 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Jelek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>
                          <a:latin typeface="Agency FB" pitchFamily="34" charset="0"/>
                          <a:ea typeface="Calibri"/>
                          <a:cs typeface="Arial"/>
                        </a:rPr>
                        <a:t>Mengecewakan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200" dirty="0" err="1" smtClean="0">
                          <a:latin typeface="Agency FB" pitchFamily="34" charset="0"/>
                          <a:ea typeface="Calibri"/>
                          <a:cs typeface="Arial"/>
                        </a:rPr>
                        <a:t>Bodoh</a:t>
                      </a:r>
                      <a:endParaRPr lang="en-US" sz="1100" dirty="0">
                        <a:latin typeface="Agency FB" pitchFamily="34" charset="0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hlinkClick r:id="rId4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45"/>
          <p:cNvGrpSpPr/>
          <p:nvPr/>
        </p:nvGrpSpPr>
        <p:grpSpPr>
          <a:xfrm>
            <a:off x="1879600" y="2032000"/>
            <a:ext cx="5905500" cy="4826000"/>
            <a:chOff x="6121400" y="1879599"/>
            <a:chExt cx="4013201" cy="497840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2CE5F131-BDC3-464C-8598-562F0445CF46}"/>
                </a:ext>
              </a:extLst>
            </p:cNvPr>
            <p:cNvSpPr/>
            <p:nvPr/>
          </p:nvSpPr>
          <p:spPr>
            <a:xfrm>
              <a:off x="6121401" y="1879599"/>
              <a:ext cx="4013200" cy="4724399"/>
            </a:xfrm>
            <a:prstGeom prst="rect">
              <a:avLst/>
            </a:prstGeom>
            <a:solidFill>
              <a:srgbClr val="BF7636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21400" y="6565900"/>
              <a:ext cx="4013200" cy="292100"/>
            </a:xfrm>
            <a:prstGeom prst="rect">
              <a:avLst/>
            </a:prstGeom>
            <a:solidFill>
              <a:srgbClr val="D69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2208B70-FB40-43D0-AEF8-F318E983A59B}"/>
              </a:ext>
            </a:extLst>
          </p:cNvPr>
          <p:cNvSpPr/>
          <p:nvPr/>
        </p:nvSpPr>
        <p:spPr>
          <a:xfrm flipH="1">
            <a:off x="0" y="-2534616"/>
            <a:ext cx="1464850" cy="14761029"/>
          </a:xfrm>
          <a:custGeom>
            <a:avLst/>
            <a:gdLst>
              <a:gd name="connsiteX0" fmla="*/ 411705 w 1464850"/>
              <a:gd name="connsiteY0" fmla="*/ 6779963 h 14761029"/>
              <a:gd name="connsiteX1" fmla="*/ 823408 w 1464850"/>
              <a:gd name="connsiteY1" fmla="*/ 7255515 h 14761029"/>
              <a:gd name="connsiteX2" fmla="*/ 411705 w 1464850"/>
              <a:gd name="connsiteY2" fmla="*/ 7731067 h 14761029"/>
              <a:gd name="connsiteX3" fmla="*/ 2 w 1464850"/>
              <a:gd name="connsiteY3" fmla="*/ 7731067 h 14761029"/>
              <a:gd name="connsiteX4" fmla="*/ 2 w 1464850"/>
              <a:gd name="connsiteY4" fmla="*/ 6779963 h 14761029"/>
              <a:gd name="connsiteX5" fmla="*/ 1464850 w 1464850"/>
              <a:gd name="connsiteY5" fmla="*/ 0 h 14761029"/>
              <a:gd name="connsiteX6" fmla="*/ 0 w 1464850"/>
              <a:gd name="connsiteY6" fmla="*/ 0 h 14761029"/>
              <a:gd name="connsiteX7" fmla="*/ 0 w 1464850"/>
              <a:gd name="connsiteY7" fmla="*/ 14761029 h 14761029"/>
              <a:gd name="connsiteX8" fmla="*/ 1464850 w 1464850"/>
              <a:gd name="connsiteY8" fmla="*/ 14761029 h 147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850" h="14761029">
                <a:moveTo>
                  <a:pt x="411705" y="6779963"/>
                </a:moveTo>
                <a:cubicBezTo>
                  <a:pt x="639082" y="6779963"/>
                  <a:pt x="823408" y="6992875"/>
                  <a:pt x="823408" y="7255515"/>
                </a:cubicBezTo>
                <a:cubicBezTo>
                  <a:pt x="823408" y="7518155"/>
                  <a:pt x="639082" y="7731067"/>
                  <a:pt x="411705" y="7731067"/>
                </a:cubicBezTo>
                <a:lnTo>
                  <a:pt x="2" y="7731067"/>
                </a:lnTo>
                <a:lnTo>
                  <a:pt x="2" y="6779963"/>
                </a:lnTo>
                <a:close/>
                <a:moveTo>
                  <a:pt x="1464850" y="0"/>
                </a:moveTo>
                <a:lnTo>
                  <a:pt x="0" y="0"/>
                </a:lnTo>
                <a:lnTo>
                  <a:pt x="0" y="14761029"/>
                </a:lnTo>
                <a:lnTo>
                  <a:pt x="1464850" y="14761029"/>
                </a:lnTo>
                <a:close/>
              </a:path>
            </a:pathLst>
          </a:cu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3C17-E9F7-457F-A641-21568CDD5CCF}"/>
              </a:ext>
            </a:extLst>
          </p:cNvPr>
          <p:cNvSpPr/>
          <p:nvPr/>
        </p:nvSpPr>
        <p:spPr>
          <a:xfrm>
            <a:off x="1883391" y="0"/>
            <a:ext cx="1454727" cy="1454727"/>
          </a:xfrm>
          <a:prstGeom prst="rect">
            <a:avLst/>
          </a:prstGeom>
          <a:solidFill>
            <a:srgbClr val="05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2442E5D7-785F-48C4-90B0-EBBFD23A6DC9}"/>
              </a:ext>
            </a:extLst>
          </p:cNvPr>
          <p:cNvSpPr/>
          <p:nvPr/>
        </p:nvSpPr>
        <p:spPr>
          <a:xfrm>
            <a:off x="2115402" y="210636"/>
            <a:ext cx="982639" cy="1033454"/>
          </a:xfrm>
          <a:prstGeom prst="flowChartConnector">
            <a:avLst/>
          </a:prstGeom>
          <a:solidFill>
            <a:srgbClr val="BE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1920D152-08AB-49DA-8715-58F49F161E80}"/>
              </a:ext>
            </a:extLst>
          </p:cNvPr>
          <p:cNvSpPr txBox="1"/>
          <p:nvPr/>
        </p:nvSpPr>
        <p:spPr>
          <a:xfrm>
            <a:off x="10123" y="1683236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3DD87C3C-317A-405B-9EF6-52704262E73B}"/>
              </a:ext>
            </a:extLst>
          </p:cNvPr>
          <p:cNvSpPr txBox="1"/>
          <p:nvPr/>
        </p:nvSpPr>
        <p:spPr>
          <a:xfrm>
            <a:off x="30368" y="3038631"/>
            <a:ext cx="145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xmlns="" id="{407A109D-C119-4E3E-A712-DF17B9EFF1A4}"/>
              </a:ext>
            </a:extLst>
          </p:cNvPr>
          <p:cNvSpPr txBox="1"/>
          <p:nvPr/>
        </p:nvSpPr>
        <p:spPr>
          <a:xfrm>
            <a:off x="-1951409" y="4449174"/>
            <a:ext cx="145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xmlns="" id="{305D3E69-958C-44F5-8C50-C130CC64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421273"/>
            <a:ext cx="682388" cy="68178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xmlns="" id="{2D8265FE-71B9-4ED6-AB42-1DA6ADCBB0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420" y="5621595"/>
            <a:ext cx="682389" cy="642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C31EF-F924-46AE-9046-E581CD7D68BB}"/>
              </a:ext>
            </a:extLst>
          </p:cNvPr>
          <p:cNvSpPr txBox="1"/>
          <p:nvPr/>
        </p:nvSpPr>
        <p:spPr>
          <a:xfrm>
            <a:off x="-1279361" y="1720085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B7705C-C70C-450A-A998-F1F8A11395DC}"/>
              </a:ext>
            </a:extLst>
          </p:cNvPr>
          <p:cNvSpPr txBox="1"/>
          <p:nvPr/>
        </p:nvSpPr>
        <p:spPr>
          <a:xfrm>
            <a:off x="-1279361" y="2983483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D25C880-07B5-4AD9-B430-D505D2CBA37B}"/>
              </a:ext>
            </a:extLst>
          </p:cNvPr>
          <p:cNvSpPr txBox="1"/>
          <p:nvPr/>
        </p:nvSpPr>
        <p:spPr>
          <a:xfrm>
            <a:off x="475700" y="4455577"/>
            <a:ext cx="14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1A35"/>
                </a:solidFill>
                <a:latin typeface="Berlin Sans FB" panose="020E0602020502020306" pitchFamily="34" charset="0"/>
              </a:rPr>
              <a:t>Bab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CC32A6-E90F-403E-992C-BACD0D9C9EB7}"/>
              </a:ext>
            </a:extLst>
          </p:cNvPr>
          <p:cNvSpPr txBox="1"/>
          <p:nvPr/>
        </p:nvSpPr>
        <p:spPr>
          <a:xfrm>
            <a:off x="3556350" y="212557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1D37"/>
                </a:solidFill>
                <a:latin typeface="Stencil" panose="040409050D0802020404" pitchFamily="82" charset="0"/>
              </a:rPr>
              <a:t>BAB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3486389" y="614249"/>
            <a:ext cx="3473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Waktu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dan</a:t>
            </a:r>
            <a:r>
              <a:rPr lang="en-US" sz="4800" dirty="0" smtClean="0">
                <a:solidFill>
                  <a:srgbClr val="0A1D37"/>
                </a:solidFill>
                <a:latin typeface="Balimoon" panose="00000500000000000000" pitchFamily="50" charset="0"/>
              </a:rPr>
              <a:t> </a:t>
            </a:r>
            <a:r>
              <a:rPr lang="en-US" sz="4800" dirty="0" err="1" smtClean="0">
                <a:solidFill>
                  <a:srgbClr val="0A1D37"/>
                </a:solidFill>
                <a:latin typeface="Balimoon" panose="00000500000000000000" pitchFamily="50" charset="0"/>
              </a:rPr>
              <a:t>Tempat</a:t>
            </a:r>
            <a:endParaRPr lang="en-US" sz="4800" dirty="0">
              <a:solidFill>
                <a:srgbClr val="0A1D37"/>
              </a:solidFill>
              <a:latin typeface="Balimoon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03319AB-4009-4E50-8CF7-AB820F1A5EB7}"/>
              </a:ext>
            </a:extLst>
          </p:cNvPr>
          <p:cNvSpPr/>
          <p:nvPr/>
        </p:nvSpPr>
        <p:spPr>
          <a:xfrm>
            <a:off x="9588500" y="1600361"/>
            <a:ext cx="2603500" cy="2284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0569C99-8042-4D0E-96B3-AA699D3EAB6A}"/>
              </a:ext>
            </a:extLst>
          </p:cNvPr>
          <p:cNvSpPr/>
          <p:nvPr/>
        </p:nvSpPr>
        <p:spPr>
          <a:xfrm>
            <a:off x="10845800" y="1384300"/>
            <a:ext cx="64166" cy="24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asman-logo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8181" y="138550"/>
            <a:ext cx="1088136" cy="114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1E63083-DD26-4BDC-9EFB-584207CED7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47" y="1513494"/>
            <a:ext cx="1646254" cy="16462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019300" y="2057400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Waktu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Penelitian</a:t>
            </a:r>
            <a:endParaRPr lang="en-US" b="1" dirty="0" smtClean="0">
              <a:latin typeface="Agency FB" pitchFamily="34" charset="0"/>
            </a:endParaRPr>
          </a:p>
        </p:txBody>
      </p:sp>
      <p:grpSp>
        <p:nvGrpSpPr>
          <p:cNvPr id="2" name="Group 45"/>
          <p:cNvGrpSpPr/>
          <p:nvPr/>
        </p:nvGrpSpPr>
        <p:grpSpPr>
          <a:xfrm>
            <a:off x="7823200" y="2019300"/>
            <a:ext cx="3771901" cy="4838700"/>
            <a:chOff x="6121400" y="1879599"/>
            <a:chExt cx="4013201" cy="497840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2CE5F131-BDC3-464C-8598-562F0445CF46}"/>
                </a:ext>
              </a:extLst>
            </p:cNvPr>
            <p:cNvSpPr/>
            <p:nvPr/>
          </p:nvSpPr>
          <p:spPr>
            <a:xfrm>
              <a:off x="6121401" y="1879599"/>
              <a:ext cx="4013200" cy="4724399"/>
            </a:xfrm>
            <a:prstGeom prst="rect">
              <a:avLst/>
            </a:prstGeom>
            <a:solidFill>
              <a:srgbClr val="BF7636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21400" y="6565900"/>
              <a:ext cx="4013200" cy="292100"/>
            </a:xfrm>
            <a:prstGeom prst="rect">
              <a:avLst/>
            </a:prstGeom>
            <a:solidFill>
              <a:srgbClr val="D69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7861300" y="2057400"/>
            <a:ext cx="3568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Tempat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Penelitian</a:t>
            </a:r>
            <a:endParaRPr lang="en-US" b="1" dirty="0" smtClean="0">
              <a:latin typeface="Agency FB" pitchFamily="34" charset="0"/>
            </a:endParaRPr>
          </a:p>
          <a:p>
            <a:pPr algn="just"/>
            <a:r>
              <a:rPr lang="en-US" dirty="0" err="1" smtClean="0">
                <a:latin typeface="Agency FB" pitchFamily="34" charset="0"/>
              </a:rPr>
              <a:t>Tempat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pelaksanaan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penelitian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adalah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Laboratorium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Riset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Fikom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Universitas</a:t>
            </a:r>
            <a:r>
              <a:rPr lang="en-US" b="1" dirty="0" smtClean="0">
                <a:latin typeface="Agency FB" pitchFamily="34" charset="0"/>
              </a:rPr>
              <a:t> Al-</a:t>
            </a:r>
            <a:r>
              <a:rPr lang="en-US" b="1" dirty="0" err="1" smtClean="0">
                <a:latin typeface="Agency FB" pitchFamily="34" charset="0"/>
              </a:rPr>
              <a:t>Asyariah</a:t>
            </a:r>
            <a:r>
              <a:rPr lang="en-US" b="1" dirty="0" smtClean="0">
                <a:latin typeface="Agency FB" pitchFamily="34" charset="0"/>
              </a:rPr>
              <a:t> </a:t>
            </a:r>
            <a:r>
              <a:rPr lang="en-US" b="1" dirty="0" err="1" smtClean="0">
                <a:latin typeface="Agency FB" pitchFamily="34" charset="0"/>
              </a:rPr>
              <a:t>Mandar</a:t>
            </a:r>
            <a:r>
              <a:rPr lang="en-US" b="1" dirty="0" smtClean="0">
                <a:latin typeface="Agency FB" pitchFamily="34" charset="0"/>
              </a:rPr>
              <a:t>.</a:t>
            </a:r>
          </a:p>
          <a:p>
            <a:endParaRPr lang="en-US" b="1" dirty="0" smtClean="0">
              <a:latin typeface="Agency FB" pitchFamily="34" charset="0"/>
            </a:endParaRPr>
          </a:p>
          <a:p>
            <a:pPr marL="342900" indent="-342900"/>
            <a:endParaRPr lang="en-US" dirty="0" smtClean="0">
              <a:latin typeface="Agency FB" pitchFamily="34" charset="0"/>
            </a:endParaRPr>
          </a:p>
        </p:txBody>
      </p:sp>
      <p:pic>
        <p:nvPicPr>
          <p:cNvPr id="33" name="Picture 32" descr="WAKTU PENELITIAN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9696" y="2440988"/>
            <a:ext cx="5663004" cy="3794712"/>
          </a:xfrm>
          <a:prstGeom prst="rect">
            <a:avLst/>
          </a:prstGeom>
        </p:spPr>
      </p:pic>
      <p:sp>
        <p:nvSpPr>
          <p:cNvPr id="42" name="Rectangle: Rounded Corners 26">
            <a:extLst>
              <a:ext uri="{FF2B5EF4-FFF2-40B4-BE49-F238E27FC236}">
                <a16:creationId xmlns:a16="http://schemas.microsoft.com/office/drawing/2014/main" xmlns="" id="{1B2DDBCC-85EC-443D-8EEA-5595B2F3A53A}"/>
              </a:ext>
            </a:extLst>
          </p:cNvPr>
          <p:cNvSpPr/>
          <p:nvPr/>
        </p:nvSpPr>
        <p:spPr>
          <a:xfrm>
            <a:off x="10083800" y="390571"/>
            <a:ext cx="1586464" cy="1041400"/>
          </a:xfrm>
          <a:prstGeom prst="roundRect">
            <a:avLst/>
          </a:prstGeom>
          <a:noFill/>
          <a:ln w="28575">
            <a:solidFill>
              <a:srgbClr val="BF7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hlinkClick r:id="rId4" action="ppaction://hlinksldjump"/>
            <a:extLst>
              <a:ext uri="{FF2B5EF4-FFF2-40B4-BE49-F238E27FC236}">
                <a16:creationId xmlns:a16="http://schemas.microsoft.com/office/drawing/2014/main" xmlns="" id="{88DC948A-F222-4AFF-AC6A-CE06A23AA05B}"/>
              </a:ext>
            </a:extLst>
          </p:cNvPr>
          <p:cNvSpPr txBox="1"/>
          <p:nvPr/>
        </p:nvSpPr>
        <p:spPr>
          <a:xfrm>
            <a:off x="10096501" y="7419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E7434"/>
                </a:solidFill>
                <a:latin typeface="Avocados" pitchFamily="2" charset="0"/>
              </a:rPr>
              <a:t>Menu</a:t>
            </a:r>
            <a:endParaRPr lang="en-US" sz="1600" dirty="0">
              <a:solidFill>
                <a:srgbClr val="BE7434"/>
              </a:solidFill>
              <a:latin typeface="Avocados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31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1032</Words>
  <Application>Microsoft Office PowerPoint</Application>
  <PresentationFormat>Custom</PresentationFormat>
  <Paragraphs>372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Berlin Sans FB</vt:lpstr>
      <vt:lpstr>Stencil</vt:lpstr>
      <vt:lpstr>Wingdings</vt:lpstr>
      <vt:lpstr>Balimoon</vt:lpstr>
      <vt:lpstr>Agency FB</vt:lpstr>
      <vt:lpstr>Avocados</vt:lpstr>
      <vt:lpstr>Times New Roman</vt:lpstr>
      <vt:lpstr>Courier New</vt:lpstr>
      <vt:lpstr>Calibri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Nanda</dc:creator>
  <cp:lastModifiedBy>ASUS</cp:lastModifiedBy>
  <cp:revision>45</cp:revision>
  <dcterms:created xsi:type="dcterms:W3CDTF">2021-09-23T06:09:05Z</dcterms:created>
  <dcterms:modified xsi:type="dcterms:W3CDTF">2022-08-01T03:33:23Z</dcterms:modified>
</cp:coreProperties>
</file>